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76FCD-3C78-4415-B281-CCB788B03D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16EC5-3497-4B93-9C19-5A1588DC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11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16EC5-3497-4B93-9C19-5A1588DC305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24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16EC5-3497-4B93-9C19-5A1588DC305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10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9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13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5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4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8351" y="1997084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/>
              <a:t>Statutory Definition of Wages under Labour Codes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86775" y="800978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2. Rise in Gratuity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6775" y="2058819"/>
            <a:ext cx="6371616" cy="3038475"/>
          </a:xfrm>
        </p:spPr>
        <p:txBody>
          <a:bodyPr>
            <a:noAutofit/>
          </a:bodyPr>
          <a:lstStyle/>
          <a:p>
            <a:pPr algn="just"/>
            <a:r>
              <a:rPr sz="2400" dirty="0">
                <a:solidFill>
                  <a:srgbClr val="002060"/>
                </a:solidFill>
              </a:rPr>
              <a:t>Gratuity base wage increases due to inclusion of excess allowances.</a:t>
            </a:r>
          </a:p>
          <a:p>
            <a:pPr algn="just"/>
            <a:r>
              <a:rPr sz="2400" dirty="0">
                <a:solidFill>
                  <a:srgbClr val="002060"/>
                </a:solidFill>
              </a:rPr>
              <a:t>Long-tenured employees create significant additional liability.</a:t>
            </a:r>
          </a:p>
          <a:p>
            <a:pPr algn="just"/>
            <a:r>
              <a:rPr sz="2400" dirty="0">
                <a:solidFill>
                  <a:srgbClr val="002060"/>
                </a:solidFill>
              </a:rPr>
              <a:t>Higher provisioning under 'Long-Term Employee Benefits'.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342417" y="762067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3. Higher Bonus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9498" y="2029636"/>
            <a:ext cx="5829300" cy="3038475"/>
          </a:xfrm>
        </p:spPr>
        <p:txBody>
          <a:bodyPr>
            <a:normAutofit/>
          </a:bodyPr>
          <a:lstStyle/>
          <a:p>
            <a:r>
              <a:rPr sz="2400" dirty="0">
                <a:solidFill>
                  <a:srgbClr val="002060"/>
                </a:solidFill>
              </a:rPr>
              <a:t>No salary ceiling for bonus eligibility under new Codes.</a:t>
            </a:r>
          </a:p>
          <a:p>
            <a:r>
              <a:rPr sz="2400" dirty="0">
                <a:solidFill>
                  <a:srgbClr val="002060"/>
                </a:solidFill>
              </a:rPr>
              <a:t>Expanded wage base increases bonus amounts.</a:t>
            </a:r>
          </a:p>
          <a:p>
            <a:r>
              <a:rPr sz="2400" dirty="0">
                <a:solidFill>
                  <a:srgbClr val="002060"/>
                </a:solidFill>
              </a:rPr>
              <a:t>Raises 'Short-Term Employee Benefits' provisions.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274323" y="732885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4. Leave Encashment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8814" y="2146367"/>
            <a:ext cx="7743217" cy="3038475"/>
          </a:xfrm>
        </p:spPr>
        <p:txBody>
          <a:bodyPr>
            <a:normAutofit/>
          </a:bodyPr>
          <a:lstStyle/>
          <a:p>
            <a:r>
              <a:rPr sz="2400" dirty="0">
                <a:solidFill>
                  <a:srgbClr val="002060"/>
                </a:solidFill>
              </a:rPr>
              <a:t>Revised wage base increases leave encashment value.</a:t>
            </a:r>
          </a:p>
          <a:p>
            <a:r>
              <a:rPr sz="2400" dirty="0">
                <a:solidFill>
                  <a:srgbClr val="002060"/>
                </a:solidFill>
              </a:rPr>
              <a:t>OSH Code mandates compulsory payment of unused earned leave.</a:t>
            </a:r>
          </a:p>
          <a:p>
            <a:r>
              <a:rPr sz="2400" dirty="0">
                <a:solidFill>
                  <a:srgbClr val="002060"/>
                </a:solidFill>
              </a:rPr>
              <a:t>Increases 'Leave Encashment Provision' in financials.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381328" y="635000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5. No Bifurcation of Minimum Wages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800" y="1912904"/>
            <a:ext cx="5829300" cy="3038475"/>
          </a:xfrm>
        </p:spPr>
        <p:txBody>
          <a:bodyPr>
            <a:normAutofit/>
          </a:bodyPr>
          <a:lstStyle/>
          <a:p>
            <a:r>
              <a:rPr sz="2400" dirty="0">
                <a:solidFill>
                  <a:srgbClr val="002060"/>
                </a:solidFill>
              </a:rPr>
              <a:t>Minimum wages now include only Basic Wage + DA.</a:t>
            </a:r>
          </a:p>
          <a:p>
            <a:r>
              <a:rPr sz="2400" dirty="0">
                <a:solidFill>
                  <a:srgbClr val="002060"/>
                </a:solidFill>
              </a:rPr>
              <a:t>No splitting into allowances to reduce liabilities.</a:t>
            </a:r>
          </a:p>
          <a:p>
            <a:r>
              <a:rPr sz="2400" dirty="0">
                <a:solidFill>
                  <a:srgbClr val="002060"/>
                </a:solidFill>
              </a:rPr>
              <a:t>Raises compliance cost for contract </a:t>
            </a:r>
            <a:r>
              <a:rPr sz="2400" dirty="0" err="1">
                <a:solidFill>
                  <a:srgbClr val="002060"/>
                </a:solidFill>
              </a:rPr>
              <a:t>labour</a:t>
            </a:r>
            <a:r>
              <a:rPr sz="2400" dirty="0">
                <a:solidFill>
                  <a:srgbClr val="002060"/>
                </a:solidFill>
              </a:rPr>
              <a:t> and outsourcing.</a:t>
            </a:r>
          </a:p>
        </p:txBody>
      </p:sp>
      <p:pic>
        <p:nvPicPr>
          <p:cNvPr id="2050" name="Picture 2" descr="House passes $15 minimum wage bill | KTVE - myarklamis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72" y="2557337"/>
            <a:ext cx="2591111" cy="14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264596" y="723157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6. Aggregator Contributions for Gig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7668" y="2097729"/>
            <a:ext cx="6906638" cy="3038475"/>
          </a:xfrm>
        </p:spPr>
        <p:txBody>
          <a:bodyPr>
            <a:noAutofit/>
          </a:bodyPr>
          <a:lstStyle/>
          <a:p>
            <a:r>
              <a:rPr sz="2400" dirty="0">
                <a:solidFill>
                  <a:srgbClr val="002060"/>
                </a:solidFill>
              </a:rPr>
              <a:t>Applicable to Ola, Uber, Amazon, Flipkart, </a:t>
            </a:r>
            <a:r>
              <a:rPr sz="2400" dirty="0" err="1">
                <a:solidFill>
                  <a:srgbClr val="002060"/>
                </a:solidFill>
              </a:rPr>
              <a:t>Swiggy</a:t>
            </a:r>
            <a:r>
              <a:rPr sz="2400" dirty="0">
                <a:solidFill>
                  <a:srgbClr val="002060"/>
                </a:solidFill>
              </a:rPr>
              <a:t>, </a:t>
            </a:r>
            <a:r>
              <a:rPr sz="2400" dirty="0" err="1">
                <a:solidFill>
                  <a:srgbClr val="002060"/>
                </a:solidFill>
              </a:rPr>
              <a:t>Zomato</a:t>
            </a:r>
            <a:r>
              <a:rPr sz="2400" dirty="0">
                <a:solidFill>
                  <a:srgbClr val="002060"/>
                </a:solidFill>
              </a:rPr>
              <a:t>, etc.</a:t>
            </a:r>
          </a:p>
          <a:p>
            <a:r>
              <a:rPr sz="2400" dirty="0">
                <a:solidFill>
                  <a:srgbClr val="002060"/>
                </a:solidFill>
              </a:rPr>
              <a:t>Must contribute 1–2% of turnover or 5% of gig worker payouts (whichever is lower).</a:t>
            </a:r>
          </a:p>
          <a:p>
            <a:r>
              <a:rPr sz="2400" dirty="0">
                <a:solidFill>
                  <a:srgbClr val="002060"/>
                </a:solidFill>
              </a:rPr>
              <a:t>Creates new statutory cost head for platform businesses.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352145" y="479965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7. Impact on CTC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472" y="1552980"/>
            <a:ext cx="7772399" cy="3038475"/>
          </a:xfrm>
        </p:spPr>
        <p:txBody>
          <a:bodyPr>
            <a:noAutofit/>
          </a:bodyPr>
          <a:lstStyle/>
          <a:p>
            <a:r>
              <a:rPr sz="2400" dirty="0">
                <a:solidFill>
                  <a:srgbClr val="002060"/>
                </a:solidFill>
              </a:rPr>
              <a:t>Current CTC models inflate allowances to reduce liabilities.</a:t>
            </a:r>
          </a:p>
          <a:p>
            <a:r>
              <a:rPr sz="2400" dirty="0">
                <a:solidFill>
                  <a:srgbClr val="002060"/>
                </a:solidFill>
              </a:rPr>
              <a:t>New rule mandates Basic + DA ≥ 50% of total remuneration.</a:t>
            </a:r>
          </a:p>
          <a:p>
            <a:r>
              <a:rPr sz="2400" dirty="0">
                <a:solidFill>
                  <a:srgbClr val="002060"/>
                </a:solidFill>
              </a:rPr>
              <a:t>Results in lower take-home pay and higher employer contributions.</a:t>
            </a:r>
          </a:p>
          <a:p>
            <a:r>
              <a:rPr sz="2400" dirty="0">
                <a:solidFill>
                  <a:srgbClr val="002060"/>
                </a:solidFill>
              </a:rPr>
              <a:t>Increases 'Salary &amp; Wages' provisioning in financials.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429966" y="820433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8. Overall Financial Impact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7181" y="2165822"/>
            <a:ext cx="7937770" cy="3038475"/>
          </a:xfrm>
        </p:spPr>
        <p:txBody>
          <a:bodyPr>
            <a:noAutofit/>
          </a:bodyPr>
          <a:lstStyle/>
          <a:p>
            <a:r>
              <a:rPr dirty="0">
                <a:solidFill>
                  <a:srgbClr val="002060"/>
                </a:solidFill>
              </a:rPr>
              <a:t>Higher PF, ESI, gratuity, bonus, and leave encashment liabilities.</a:t>
            </a:r>
          </a:p>
          <a:p>
            <a:r>
              <a:rPr dirty="0">
                <a:solidFill>
                  <a:srgbClr val="002060"/>
                </a:solidFill>
              </a:rPr>
              <a:t>No allowance-based wage structuring to bypass obligations.</a:t>
            </a:r>
          </a:p>
          <a:p>
            <a:r>
              <a:rPr dirty="0">
                <a:solidFill>
                  <a:srgbClr val="002060"/>
                </a:solidFill>
              </a:rPr>
              <a:t>New gig worker contributions for aggregators.</a:t>
            </a:r>
          </a:p>
          <a:p>
            <a:r>
              <a:rPr dirty="0">
                <a:solidFill>
                  <a:srgbClr val="002060"/>
                </a:solidFill>
              </a:rPr>
              <a:t>Major shift in CTC structures across industries.</a:t>
            </a:r>
          </a:p>
          <a:p>
            <a:r>
              <a:rPr dirty="0">
                <a:solidFill>
                  <a:srgbClr val="002060"/>
                </a:solidFill>
              </a:rPr>
              <a:t>Substantial rise in employee-related expenses and compliance costs.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924" y="3198168"/>
            <a:ext cx="460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Contact No: 9425076193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6445" y="290107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chemeClr val="tx2">
                    <a:lumMod val="10000"/>
                  </a:schemeClr>
                </a:solidFill>
              </a:rPr>
              <a:t>Statutory Definition of 'Wages'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445" y="1392018"/>
            <a:ext cx="3801083" cy="4124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b="1" dirty="0" smtClean="0">
                <a:solidFill>
                  <a:srgbClr val="002060"/>
                </a:solidFill>
              </a:rPr>
              <a:t>WAGES INCLUDE:</a:t>
            </a:r>
          </a:p>
          <a:p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Basic 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Pay</a:t>
            </a:r>
          </a:p>
          <a:p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Dearness 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Allowance (DA)</a:t>
            </a:r>
          </a:p>
          <a:p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Retaining 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Allowance (if any)</a:t>
            </a:r>
          </a:p>
          <a:p>
            <a:pPr marL="0" indent="0">
              <a:buNone/>
            </a:pP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2545" y="1381328"/>
            <a:ext cx="42996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</a:pPr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WAGES EXCLUDE: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Statutory </a:t>
            </a:r>
            <a:r>
              <a:rPr lang="en-IN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bonus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Housing/utilities/amenities</a:t>
            </a:r>
            <a:endParaRPr lang="en-IN" sz="2000" dirty="0"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Employer’s </a:t>
            </a:r>
            <a:r>
              <a:rPr lang="en-IN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PF/pension contributions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Conveyance/travel </a:t>
            </a:r>
            <a:r>
              <a:rPr lang="en-IN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concessions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Reimbursements</a:t>
            </a:r>
            <a:r>
              <a:rPr lang="en-IN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HRA, overtime, commission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Gratuity</a:t>
            </a:r>
            <a:r>
              <a:rPr lang="en-IN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retrenchment, ex-gratia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74" y="3917107"/>
            <a:ext cx="2558375" cy="1926981"/>
          </a:xfrm>
          <a:prstGeom prst="rect">
            <a:avLst/>
          </a:prstGeom>
          <a:noFill/>
          <a:ln>
            <a:solidFill>
              <a:srgbClr val="9AE7D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614792" y="120042"/>
            <a:ext cx="6172200" cy="857250"/>
          </a:xfrm>
        </p:spPr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Key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7960" y="977292"/>
            <a:ext cx="8005864" cy="3038475"/>
          </a:xfrm>
        </p:spPr>
        <p:txBody>
          <a:bodyPr>
            <a:noAutofit/>
          </a:bodyPr>
          <a:lstStyle/>
          <a:p>
            <a:r>
              <a:rPr sz="1800" dirty="0">
                <a:solidFill>
                  <a:srgbClr val="002060"/>
                </a:solidFill>
              </a:rPr>
              <a:t>50% Rule:</a:t>
            </a:r>
          </a:p>
          <a:p>
            <a:r>
              <a:rPr sz="1800" dirty="0">
                <a:solidFill>
                  <a:srgbClr val="002060"/>
                </a:solidFill>
              </a:rPr>
              <a:t>• If exclusions (a–</a:t>
            </a:r>
            <a:r>
              <a:rPr sz="1800" dirty="0" err="1">
                <a:solidFill>
                  <a:srgbClr val="002060"/>
                </a:solidFill>
              </a:rPr>
              <a:t>i</a:t>
            </a:r>
            <a:r>
              <a:rPr sz="1800" dirty="0">
                <a:solidFill>
                  <a:srgbClr val="002060"/>
                </a:solidFill>
              </a:rPr>
              <a:t>) &gt; 50% of total remuneration, excess is added back to wages.</a:t>
            </a:r>
          </a:p>
          <a:p>
            <a:endParaRPr sz="1800" dirty="0">
              <a:solidFill>
                <a:srgbClr val="002060"/>
              </a:solidFill>
            </a:endParaRPr>
          </a:p>
          <a:p>
            <a:r>
              <a:rPr sz="1800" dirty="0">
                <a:solidFill>
                  <a:srgbClr val="002060"/>
                </a:solidFill>
              </a:rPr>
              <a:t>Equal Wages &amp; Payment:</a:t>
            </a:r>
          </a:p>
          <a:p>
            <a:r>
              <a:rPr sz="1800" dirty="0">
                <a:solidFill>
                  <a:srgbClr val="002060"/>
                </a:solidFill>
              </a:rPr>
              <a:t>• Conveyance, HRA, settlement-based pay, and overtime are counted as wages</a:t>
            </a:r>
            <a:r>
              <a:rPr sz="1800" dirty="0" smtClean="0">
                <a:solidFill>
                  <a:srgbClr val="002060"/>
                </a:solidFill>
              </a:rPr>
              <a:t>.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sz="1800" dirty="0">
              <a:solidFill>
                <a:srgbClr val="002060"/>
              </a:solidFill>
            </a:endParaRPr>
          </a:p>
          <a:p>
            <a:r>
              <a:rPr sz="1800" dirty="0">
                <a:solidFill>
                  <a:srgbClr val="002060"/>
                </a:solidFill>
              </a:rPr>
              <a:t>Remuneration in Kind:</a:t>
            </a:r>
          </a:p>
          <a:p>
            <a:r>
              <a:rPr sz="1800" dirty="0">
                <a:solidFill>
                  <a:srgbClr val="002060"/>
                </a:solidFill>
              </a:rPr>
              <a:t>• Up to 15% of total wages can be in kind and included.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5919" y="460114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Interpretation &amp; Compliance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1284" y="1841365"/>
            <a:ext cx="5829300" cy="3038475"/>
          </a:xfrm>
        </p:spPr>
        <p:txBody>
          <a:bodyPr/>
          <a:lstStyle/>
          <a:p>
            <a:r>
              <a:rPr dirty="0" smtClean="0">
                <a:solidFill>
                  <a:srgbClr val="002060"/>
                </a:solidFill>
              </a:rPr>
              <a:t>Basic </a:t>
            </a:r>
            <a:r>
              <a:rPr dirty="0">
                <a:solidFill>
                  <a:srgbClr val="002060"/>
                </a:solidFill>
              </a:rPr>
              <a:t>+ DA must be ≥ 51% of gross wages/CTC.</a:t>
            </a:r>
          </a:p>
          <a:p>
            <a:r>
              <a:rPr dirty="0" smtClean="0">
                <a:solidFill>
                  <a:srgbClr val="002060"/>
                </a:solidFill>
              </a:rPr>
              <a:t>Allowances </a:t>
            </a:r>
            <a:r>
              <a:rPr dirty="0">
                <a:solidFill>
                  <a:srgbClr val="002060"/>
                </a:solidFill>
              </a:rPr>
              <a:t>must be ≤ 49% of gross wages.</a:t>
            </a:r>
          </a:p>
          <a:p>
            <a:r>
              <a:rPr dirty="0" smtClean="0">
                <a:solidFill>
                  <a:srgbClr val="002060"/>
                </a:solidFill>
              </a:rPr>
              <a:t>Splitting </a:t>
            </a:r>
            <a:r>
              <a:rPr dirty="0">
                <a:solidFill>
                  <a:srgbClr val="002060"/>
                </a:solidFill>
              </a:rPr>
              <a:t>minimum wages into allowances is not allowed.</a:t>
            </a:r>
          </a:p>
          <a:p>
            <a:r>
              <a:rPr dirty="0" smtClean="0">
                <a:solidFill>
                  <a:srgbClr val="002060"/>
                </a:solidFill>
              </a:rPr>
              <a:t>Ensures </a:t>
            </a:r>
            <a:r>
              <a:rPr dirty="0">
                <a:solidFill>
                  <a:srgbClr val="002060"/>
                </a:solidFill>
              </a:rPr>
              <a:t>fair statutory contributions (PF, gratuity,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145" y="2559687"/>
            <a:ext cx="2879386" cy="1914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352145" y="294532"/>
            <a:ext cx="6172200" cy="857250"/>
          </a:xfrm>
        </p:spPr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HR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0664" y="1251422"/>
            <a:ext cx="7198468" cy="3038475"/>
          </a:xfrm>
        </p:spPr>
        <p:txBody>
          <a:bodyPr>
            <a:noAutofit/>
          </a:bodyPr>
          <a:lstStyle/>
          <a:p>
            <a:r>
              <a:rPr sz="1600" dirty="0">
                <a:solidFill>
                  <a:srgbClr val="002060"/>
                </a:solidFill>
              </a:rPr>
              <a:t>(a) Restructure Compensation:</a:t>
            </a:r>
          </a:p>
          <a:p>
            <a:r>
              <a:rPr sz="1600" dirty="0">
                <a:solidFill>
                  <a:srgbClr val="002060"/>
                </a:solidFill>
              </a:rPr>
              <a:t>• Redesign wage structures to meet 51:49 ratio.</a:t>
            </a:r>
          </a:p>
          <a:p>
            <a:endParaRPr sz="1600" dirty="0">
              <a:solidFill>
                <a:srgbClr val="002060"/>
              </a:solidFill>
            </a:endParaRPr>
          </a:p>
          <a:p>
            <a:r>
              <a:rPr sz="1600" dirty="0">
                <a:solidFill>
                  <a:srgbClr val="002060"/>
                </a:solidFill>
              </a:rPr>
              <a:t>(b) Assess Financial Impact:</a:t>
            </a:r>
          </a:p>
          <a:p>
            <a:r>
              <a:rPr sz="1600" dirty="0">
                <a:solidFill>
                  <a:srgbClr val="002060"/>
                </a:solidFill>
              </a:rPr>
              <a:t>• Reduced take-home pay</a:t>
            </a:r>
          </a:p>
          <a:p>
            <a:r>
              <a:rPr sz="1600" dirty="0">
                <a:solidFill>
                  <a:srgbClr val="002060"/>
                </a:solidFill>
              </a:rPr>
              <a:t>• Increased employer contributions</a:t>
            </a:r>
          </a:p>
          <a:p>
            <a:r>
              <a:rPr sz="1600" dirty="0">
                <a:solidFill>
                  <a:srgbClr val="002060"/>
                </a:solidFill>
              </a:rPr>
              <a:t>• Higher retirement benefit costs</a:t>
            </a:r>
          </a:p>
          <a:p>
            <a:endParaRPr sz="1600" dirty="0">
              <a:solidFill>
                <a:srgbClr val="002060"/>
              </a:solidFill>
            </a:endParaRPr>
          </a:p>
          <a:p>
            <a:r>
              <a:rPr sz="1600" dirty="0">
                <a:solidFill>
                  <a:srgbClr val="002060"/>
                </a:solidFill>
              </a:rPr>
              <a:t>(c) Prepare for Rollout:</a:t>
            </a:r>
          </a:p>
          <a:p>
            <a:r>
              <a:rPr sz="1600" dirty="0">
                <a:solidFill>
                  <a:srgbClr val="002060"/>
                </a:solidFill>
              </a:rPr>
              <a:t>• Effective from April 2021</a:t>
            </a:r>
          </a:p>
          <a:p>
            <a:r>
              <a:rPr sz="1600" dirty="0">
                <a:solidFill>
                  <a:srgbClr val="002060"/>
                </a:solidFill>
              </a:rPr>
              <a:t>• Coordinate with finance, payroll, legal, management</a:t>
            </a:r>
          </a:p>
        </p:txBody>
      </p:sp>
      <p:pic>
        <p:nvPicPr>
          <p:cNvPr id="1026" name="Picture 2" descr="547,358 Law Stock Photos - Free &amp; Royalty-Free Stock Photos from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04" y="2389188"/>
            <a:ext cx="3852221" cy="23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80744" y="635000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Practical Takeaways for 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9770" y="1802454"/>
            <a:ext cx="7033098" cy="3038475"/>
          </a:xfrm>
        </p:spPr>
        <p:txBody>
          <a:bodyPr>
            <a:noAutofit/>
          </a:bodyPr>
          <a:lstStyle/>
          <a:p>
            <a:r>
              <a:rPr sz="2400" dirty="0" smtClean="0">
                <a:solidFill>
                  <a:srgbClr val="002060"/>
                </a:solidFill>
              </a:rPr>
              <a:t>Standardized </a:t>
            </a:r>
            <a:r>
              <a:rPr sz="2400" dirty="0">
                <a:solidFill>
                  <a:srgbClr val="002060"/>
                </a:solidFill>
              </a:rPr>
              <a:t>wage definition across all 4 Labour Codes</a:t>
            </a:r>
          </a:p>
          <a:p>
            <a:r>
              <a:rPr sz="2400" dirty="0" smtClean="0">
                <a:solidFill>
                  <a:srgbClr val="002060"/>
                </a:solidFill>
              </a:rPr>
              <a:t>50</a:t>
            </a:r>
            <a:r>
              <a:rPr sz="2400" dirty="0">
                <a:solidFill>
                  <a:srgbClr val="002060"/>
                </a:solidFill>
              </a:rPr>
              <a:t>% rule prevents allowance inflation</a:t>
            </a:r>
          </a:p>
          <a:p>
            <a:r>
              <a:rPr sz="2400" dirty="0" smtClean="0">
                <a:solidFill>
                  <a:srgbClr val="002060"/>
                </a:solidFill>
              </a:rPr>
              <a:t>Audit </a:t>
            </a:r>
            <a:r>
              <a:rPr sz="2400" dirty="0">
                <a:solidFill>
                  <a:srgbClr val="002060"/>
                </a:solidFill>
              </a:rPr>
              <a:t>and align wage structures</a:t>
            </a:r>
          </a:p>
          <a:p>
            <a:r>
              <a:rPr sz="2400" dirty="0" smtClean="0">
                <a:solidFill>
                  <a:srgbClr val="002060"/>
                </a:solidFill>
              </a:rPr>
              <a:t>Educate </a:t>
            </a:r>
            <a:r>
              <a:rPr sz="2400" dirty="0">
                <a:solidFill>
                  <a:srgbClr val="002060"/>
                </a:solidFill>
              </a:rPr>
              <a:t>management on financial implications</a:t>
            </a:r>
          </a:p>
          <a:p>
            <a:r>
              <a:rPr sz="2400" dirty="0" smtClean="0">
                <a:solidFill>
                  <a:srgbClr val="002060"/>
                </a:solidFill>
              </a:rPr>
              <a:t>Ensure </a:t>
            </a:r>
            <a:r>
              <a:rPr sz="2400" dirty="0">
                <a:solidFill>
                  <a:srgbClr val="002060"/>
                </a:solidFill>
              </a:rPr>
              <a:t>compliance to avoid penalties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429966" y="635000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Financial Impact of Revised Wage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2026" y="1961542"/>
            <a:ext cx="7470842" cy="3038475"/>
          </a:xfrm>
        </p:spPr>
        <p:txBody>
          <a:bodyPr>
            <a:normAutofit/>
          </a:bodyPr>
          <a:lstStyle/>
          <a:p>
            <a:r>
              <a:rPr sz="2400" dirty="0">
                <a:solidFill>
                  <a:srgbClr val="002060"/>
                </a:solidFill>
              </a:rPr>
              <a:t>Effective FY 2025–26, a uniform definition of 'wages' applies across all 4 Labour Codes.</a:t>
            </a:r>
          </a:p>
          <a:p>
            <a:r>
              <a:rPr sz="2400" dirty="0">
                <a:solidFill>
                  <a:srgbClr val="002060"/>
                </a:solidFill>
              </a:rPr>
              <a:t>The 50% Rule: If allowances exceed 50% of total remuneration, the excess is added back to 'wages'.</a:t>
            </a:r>
          </a:p>
          <a:p>
            <a:r>
              <a:rPr sz="2400" dirty="0">
                <a:solidFill>
                  <a:srgbClr val="002060"/>
                </a:solidFill>
              </a:rPr>
              <a:t>This change significantly increases the statutory wage base and employer liabilities.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18680" y="966348"/>
            <a:ext cx="6172200" cy="85725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1. Increased Social Security Contributions (PF &amp; ESI)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9846" y="2376386"/>
            <a:ext cx="6770451" cy="3038475"/>
          </a:xfrm>
        </p:spPr>
        <p:txBody>
          <a:bodyPr>
            <a:normAutofit/>
          </a:bodyPr>
          <a:lstStyle/>
          <a:p>
            <a:pPr algn="just"/>
            <a:r>
              <a:rPr sz="2400" dirty="0">
                <a:solidFill>
                  <a:srgbClr val="002060"/>
                </a:solidFill>
              </a:rPr>
              <a:t>Broader wage base increases number of employees covered under PF &amp; ESI.</a:t>
            </a:r>
          </a:p>
          <a:p>
            <a:pPr algn="just"/>
            <a:r>
              <a:rPr sz="2400" dirty="0">
                <a:solidFill>
                  <a:srgbClr val="002060"/>
                </a:solidFill>
              </a:rPr>
              <a:t>Higher employer contributions required.</a:t>
            </a:r>
          </a:p>
          <a:p>
            <a:pPr algn="just"/>
            <a:r>
              <a:rPr sz="2400" dirty="0">
                <a:solidFill>
                  <a:srgbClr val="002060"/>
                </a:solidFill>
              </a:rPr>
              <a:t>Employee Benefit Expenses in financial statements will rise.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111</TotalTime>
  <Words>630</Words>
  <Application>Microsoft Office PowerPoint</Application>
  <PresentationFormat>On-screen Show (4:3)</PresentationFormat>
  <Paragraphs>87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Damask</vt:lpstr>
      <vt:lpstr>Statutory Definition of Wages under Labour Codes</vt:lpstr>
      <vt:lpstr>Statutory Definition of 'Wages'</vt:lpstr>
      <vt:lpstr>Key Provisions</vt:lpstr>
      <vt:lpstr>Interpretation &amp; Compliance Notes</vt:lpstr>
      <vt:lpstr>PowerPoint Presentation</vt:lpstr>
      <vt:lpstr>HR Action Plan</vt:lpstr>
      <vt:lpstr>Practical Takeaways for HR</vt:lpstr>
      <vt:lpstr>Financial Impact of Revised Wage Definition</vt:lpstr>
      <vt:lpstr>1. Increased Social Security Contributions (PF &amp; ESI)</vt:lpstr>
      <vt:lpstr>2. Rise in Gratuity Liability</vt:lpstr>
      <vt:lpstr>3. Higher Bonus Liability</vt:lpstr>
      <vt:lpstr>4. Leave Encashment Liability</vt:lpstr>
      <vt:lpstr>5. No Bifurcation of Minimum Wages</vt:lpstr>
      <vt:lpstr>6. Aggregator Contributions for Gig Workers</vt:lpstr>
      <vt:lpstr>7. Impact on CTC Model</vt:lpstr>
      <vt:lpstr>8. Overall Financial Impact 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Statutory Definition of Wages under Labour Codes</dc:title>
  <dc:subject/>
  <dc:creator>VSMPRS</dc:creator>
  <cp:keywords/>
  <dc:description>generated using python-pptx</dc:description>
  <cp:lastModifiedBy>VSMPRS</cp:lastModifiedBy>
  <cp:revision>13</cp:revision>
  <dcterms:created xsi:type="dcterms:W3CDTF">2013-01-27T09:14:16Z</dcterms:created>
  <dcterms:modified xsi:type="dcterms:W3CDTF">2025-12-19T06:35:41Z</dcterms:modified>
  <cp:category/>
</cp:coreProperties>
</file>