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18288000" cy="10287000"/>
  <p:notesSz cx="6858000" cy="9144000"/>
  <p:embeddedFontLst>
    <p:embeddedFont>
      <p:font typeface="Cambria Math" panose="02040503050406030204" pitchFamily="18" charset="0"/>
      <p:regular r:id="rId66"/>
    </p:embeddedFont>
    <p:embeddedFont>
      <p:font typeface="Higuen Elegant Serif" panose="020B0604020202020204" charset="-18"/>
      <p:regular r:id="rId67"/>
    </p:embeddedFont>
    <p:embeddedFont>
      <p:font typeface="Calibri" panose="020F0502020204030204" pitchFamily="34" charset="0"/>
      <p:regular r:id="rId68"/>
      <p:bold r:id="rId69"/>
      <p:italic r:id="rId70"/>
      <p:boldItalic r:id="rId71"/>
    </p:embeddedFont>
    <p:embeddedFont>
      <p:font typeface="Anantason Bold" panose="020B0604020202020204" charset="-34"/>
      <p:regular r:id="rId72"/>
    </p:embeddedFont>
    <p:embeddedFont>
      <p:font typeface="Cloud" panose="020B0604020202020204" charset="0"/>
      <p:regular r:id="rId73"/>
    </p:embeddedFont>
    <p:embeddedFont>
      <p:font typeface="Cloud Bold" panose="020B0604020202020204" charset="0"/>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653"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8.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9.sv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5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5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2.svg"/></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6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152400" y="63627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228522" y="-99630"/>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6887649" y="-167313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634754" y="3506374"/>
            <a:ext cx="12819559" cy="2513509"/>
          </a:xfrm>
          <a:prstGeom prst="rect">
            <a:avLst/>
          </a:prstGeom>
        </p:spPr>
        <p:txBody>
          <a:bodyPr lIns="0" tIns="0" rIns="0" bIns="0" rtlCol="0" anchor="t">
            <a:spAutoFit/>
          </a:bodyPr>
          <a:lstStyle/>
          <a:p>
            <a:pPr algn="ctr">
              <a:lnSpc>
                <a:spcPts val="9835"/>
              </a:lnSpc>
            </a:pPr>
            <a:r>
              <a:rPr lang="en-US" sz="7025" b="1" dirty="0">
                <a:solidFill>
                  <a:srgbClr val="0C3571"/>
                </a:solidFill>
                <a:latin typeface="Anantason Bold"/>
                <a:ea typeface="Anantason Bold"/>
                <a:cs typeface="Anantason Bold"/>
                <a:sym typeface="Anantason Bold"/>
              </a:rPr>
              <a:t> </a:t>
            </a:r>
            <a:r>
              <a:rPr lang="en-US" sz="7025" b="1" dirty="0" smtClean="0">
                <a:solidFill>
                  <a:srgbClr val="0C3571"/>
                </a:solidFill>
                <a:latin typeface="Anantason Bold"/>
                <a:ea typeface="Anantason Bold"/>
                <a:cs typeface="Anantason Bold"/>
                <a:sym typeface="Anantason Bold"/>
              </a:rPr>
              <a:t>DECODING THE NEW LABOUR CODES</a:t>
            </a:r>
            <a:endParaRPr lang="en-US" sz="7025" b="1" dirty="0">
              <a:solidFill>
                <a:srgbClr val="0C3571"/>
              </a:solidFill>
              <a:latin typeface="Anantason Bold"/>
              <a:ea typeface="Anantason Bold"/>
              <a:cs typeface="Anantason Bold"/>
              <a:sym typeface="Anantason Bold"/>
            </a:endParaRPr>
          </a:p>
        </p:txBody>
      </p:sp>
      <p:sp>
        <p:nvSpPr>
          <p:cNvPr id="9" name="TextBox 9"/>
          <p:cNvSpPr txBox="1"/>
          <p:nvPr/>
        </p:nvSpPr>
        <p:spPr>
          <a:xfrm>
            <a:off x="4055724" y="6818303"/>
            <a:ext cx="10176552" cy="1766061"/>
          </a:xfrm>
          <a:prstGeom prst="rect">
            <a:avLst/>
          </a:prstGeom>
        </p:spPr>
        <p:txBody>
          <a:bodyPr lIns="0" tIns="0" rIns="0" bIns="0" rtlCol="0" anchor="t">
            <a:spAutoFit/>
          </a:bodyPr>
          <a:lstStyle/>
          <a:p>
            <a:pPr algn="ctr">
              <a:lnSpc>
                <a:spcPts val="7211"/>
              </a:lnSpc>
            </a:pPr>
            <a:r>
              <a:rPr lang="en-US" sz="5151" b="1" dirty="0" smtClean="0">
                <a:solidFill>
                  <a:srgbClr val="0C3571"/>
                </a:solidFill>
                <a:latin typeface="Cambria Math" panose="02040503050406030204" pitchFamily="18" charset="0"/>
                <a:ea typeface="Cambria Math" panose="02040503050406030204" pitchFamily="18" charset="0"/>
                <a:cs typeface="Cloud"/>
                <a:sym typeface="Cloud"/>
              </a:rPr>
              <a:t>GIRISH PATWARDHAN</a:t>
            </a:r>
          </a:p>
          <a:p>
            <a:pPr algn="ctr">
              <a:lnSpc>
                <a:spcPts val="7211"/>
              </a:lnSpc>
            </a:pPr>
            <a:r>
              <a:rPr lang="en-US" sz="5151" b="1" dirty="0">
                <a:solidFill>
                  <a:srgbClr val="0C3571"/>
                </a:solidFill>
                <a:latin typeface="Cambria Math" panose="02040503050406030204" pitchFamily="18" charset="0"/>
                <a:ea typeface="Cambria Math" panose="02040503050406030204" pitchFamily="18" charset="0"/>
                <a:cs typeface="Cloud"/>
                <a:sym typeface="Cloud"/>
              </a:rPr>
              <a:t>(</a:t>
            </a:r>
            <a:r>
              <a:rPr lang="en-US" sz="5151" b="1" dirty="0" smtClean="0">
                <a:solidFill>
                  <a:srgbClr val="0C3571"/>
                </a:solidFill>
                <a:latin typeface="Cambria Math" panose="02040503050406030204" pitchFamily="18" charset="0"/>
                <a:ea typeface="Cambria Math" panose="02040503050406030204" pitchFamily="18" charset="0"/>
                <a:cs typeface="Cloud"/>
                <a:sym typeface="Cloud"/>
              </a:rPr>
              <a:t>SENIOR ADVOCATE)</a:t>
            </a:r>
            <a:endParaRPr lang="en-US" sz="5151" b="1" dirty="0">
              <a:solidFill>
                <a:srgbClr val="0C3571"/>
              </a:solidFill>
              <a:latin typeface="Cambria Math" panose="02040503050406030204" pitchFamily="18" charset="0"/>
              <a:ea typeface="Cambria Math" panose="02040503050406030204" pitchFamily="18" charset="0"/>
              <a:cs typeface="Cloud"/>
              <a:sym typeface="Clou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8503807" y="5252619"/>
            <a:ext cx="3873056" cy="4114800"/>
          </a:xfrm>
          <a:custGeom>
            <a:avLst/>
            <a:gdLst/>
            <a:ahLst/>
            <a:cxnLst/>
            <a:rect l="l" t="t" r="r" b="b"/>
            <a:pathLst>
              <a:path w="3873056" h="4114800">
                <a:moveTo>
                  <a:pt x="0" y="0"/>
                </a:moveTo>
                <a:lnTo>
                  <a:pt x="3873055" y="0"/>
                </a:lnTo>
                <a:lnTo>
                  <a:pt x="387305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0" y="1566862"/>
            <a:ext cx="17007614" cy="1166968"/>
          </a:xfrm>
          <a:prstGeom prst="rect">
            <a:avLst/>
          </a:prstGeom>
        </p:spPr>
        <p:txBody>
          <a:bodyPr lIns="0" tIns="0" rIns="0" bIns="0" rtlCol="0" anchor="t">
            <a:spAutoFit/>
          </a:bodyPr>
          <a:lstStyle/>
          <a:p>
            <a:pPr algn="ctr">
              <a:lnSpc>
                <a:spcPts val="9504"/>
              </a:lnSpc>
            </a:pPr>
            <a:r>
              <a:rPr lang="en-US" sz="6788" b="1">
                <a:solidFill>
                  <a:srgbClr val="0C3571"/>
                </a:solidFill>
                <a:latin typeface="Anantason Bold"/>
                <a:ea typeface="Anantason Bold"/>
                <a:cs typeface="Anantason Bold"/>
                <a:sym typeface="Anantason Bold"/>
              </a:rPr>
              <a:t>CLAUSE 2(ZH) – “RETRENCHMENT”</a:t>
            </a:r>
          </a:p>
        </p:txBody>
      </p:sp>
      <p:sp>
        <p:nvSpPr>
          <p:cNvPr id="10" name="TextBox 10"/>
          <p:cNvSpPr txBox="1"/>
          <p:nvPr/>
        </p:nvSpPr>
        <p:spPr>
          <a:xfrm>
            <a:off x="2315620" y="3662362"/>
            <a:ext cx="12376375" cy="1474471"/>
          </a:xfrm>
          <a:prstGeom prst="rect">
            <a:avLst/>
          </a:prstGeom>
        </p:spPr>
        <p:txBody>
          <a:bodyPr lIns="0" tIns="0" rIns="0" bIns="0" rtlCol="0" anchor="t">
            <a:spAutoFit/>
          </a:bodyPr>
          <a:lstStyle/>
          <a:p>
            <a:pPr algn="just">
              <a:lnSpc>
                <a:spcPts val="5879"/>
              </a:lnSpc>
            </a:pPr>
            <a:r>
              <a:rPr lang="en-US" sz="4199">
                <a:solidFill>
                  <a:srgbClr val="0C3571"/>
                </a:solidFill>
                <a:latin typeface="Cloud"/>
                <a:ea typeface="Cloud"/>
                <a:cs typeface="Cloud"/>
                <a:sym typeface="Cloud"/>
              </a:rPr>
              <a:t>Excludes termination on completion of tenure of fixed term employment.</a:t>
            </a:r>
          </a:p>
        </p:txBody>
      </p:sp>
      <p:grpSp>
        <p:nvGrpSpPr>
          <p:cNvPr id="11" name="Group 11"/>
          <p:cNvGrpSpPr/>
          <p:nvPr/>
        </p:nvGrpSpPr>
        <p:grpSpPr>
          <a:xfrm>
            <a:off x="14143091"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1758373"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028700" y="2131807"/>
            <a:ext cx="11203485" cy="6979400"/>
          </a:xfrm>
          <a:prstGeom prst="rect">
            <a:avLst/>
          </a:prstGeom>
        </p:spPr>
        <p:txBody>
          <a:bodyPr lIns="0" tIns="0" rIns="0" bIns="0" rtlCol="0" anchor="t">
            <a:spAutoFit/>
          </a:bodyPr>
          <a:lstStyle/>
          <a:p>
            <a:pPr algn="just">
              <a:lnSpc>
                <a:spcPts val="5548"/>
              </a:lnSpc>
            </a:pPr>
            <a:r>
              <a:rPr lang="en-US" sz="3962">
                <a:solidFill>
                  <a:srgbClr val="0C3571"/>
                </a:solidFill>
                <a:latin typeface="Cloud"/>
                <a:ea typeface="Cloud"/>
                <a:cs typeface="Cloud"/>
                <a:sym typeface="Cloud"/>
              </a:rPr>
              <a:t>Excludes Apprentice as defined under Clause 2(aa) of Apprentice Act, Includes Working journalists and Sales Promotion employees But excludes person employed mainly in a managerial or administrative capacity or who is employed in supervisory capacity drawing wage of exceeding Rs.18,000/- per month or an amount notified by the Central Government from time to time.</a:t>
            </a:r>
          </a:p>
          <a:p>
            <a:pPr algn="just">
              <a:lnSpc>
                <a:spcPts val="5548"/>
              </a:lnSpc>
            </a:pPr>
            <a:endParaRPr lang="en-US" sz="3962">
              <a:solidFill>
                <a:srgbClr val="0C3571"/>
              </a:solidFill>
              <a:latin typeface="Cloud"/>
              <a:ea typeface="Cloud"/>
              <a:cs typeface="Cloud"/>
              <a:sym typeface="Cloud"/>
            </a:endParaRPr>
          </a:p>
        </p:txBody>
      </p:sp>
      <p:grpSp>
        <p:nvGrpSpPr>
          <p:cNvPr id="9" name="Group 9"/>
          <p:cNvGrpSpPr/>
          <p:nvPr/>
        </p:nvGrpSpPr>
        <p:grpSpPr>
          <a:xfrm>
            <a:off x="13742512" y="1938683"/>
            <a:ext cx="5241540" cy="7451373"/>
            <a:chOff x="0" y="0"/>
            <a:chExt cx="6350000" cy="9027160"/>
          </a:xfrm>
        </p:grpSpPr>
        <p:sp>
          <p:nvSpPr>
            <p:cNvPr id="10" name="Freeform 10"/>
            <p:cNvSpPr/>
            <p:nvPr/>
          </p:nvSpPr>
          <p:spPr>
            <a:xfrm>
              <a:off x="0" y="0"/>
              <a:ext cx="6350000" cy="9027160"/>
            </a:xfrm>
            <a:custGeom>
              <a:avLst/>
              <a:gdLst/>
              <a:ahLst/>
              <a:cxnLst/>
              <a:rect l="l" t="t" r="r" b="b"/>
              <a:pathLst>
                <a:path w="6350000" h="9027160">
                  <a:moveTo>
                    <a:pt x="5619750" y="0"/>
                  </a:moveTo>
                  <a:lnTo>
                    <a:pt x="730250" y="0"/>
                  </a:lnTo>
                  <a:lnTo>
                    <a:pt x="0" y="730250"/>
                  </a:lnTo>
                  <a:lnTo>
                    <a:pt x="0" y="8296910"/>
                  </a:lnTo>
                  <a:lnTo>
                    <a:pt x="730250" y="9027160"/>
                  </a:lnTo>
                  <a:lnTo>
                    <a:pt x="5619750" y="9027160"/>
                  </a:lnTo>
                  <a:lnTo>
                    <a:pt x="6350000" y="8296910"/>
                  </a:lnTo>
                  <a:lnTo>
                    <a:pt x="6350000" y="730250"/>
                  </a:lnTo>
                  <a:close/>
                </a:path>
              </a:pathLst>
            </a:custGeom>
            <a:blipFill>
              <a:blip r:embed="rId8"/>
              <a:stretch>
                <a:fillRect l="-56523" r="-56523"/>
              </a:stretch>
            </a:blipFill>
          </p:spPr>
        </p:sp>
      </p:grpSp>
      <p:sp>
        <p:nvSpPr>
          <p:cNvPr id="11" name="TextBox 11"/>
          <p:cNvSpPr txBox="1"/>
          <p:nvPr/>
        </p:nvSpPr>
        <p:spPr>
          <a:xfrm>
            <a:off x="427628" y="539744"/>
            <a:ext cx="10882348" cy="1079922"/>
          </a:xfrm>
          <a:prstGeom prst="rect">
            <a:avLst/>
          </a:prstGeom>
        </p:spPr>
        <p:txBody>
          <a:bodyPr lIns="0" tIns="0" rIns="0" bIns="0" rtlCol="0" anchor="t">
            <a:spAutoFit/>
          </a:bodyPr>
          <a:lstStyle/>
          <a:p>
            <a:pPr algn="ctr">
              <a:lnSpc>
                <a:spcPts val="8879"/>
              </a:lnSpc>
            </a:pPr>
            <a:r>
              <a:rPr lang="en-US" sz="6342" b="1">
                <a:solidFill>
                  <a:srgbClr val="0C3571"/>
                </a:solidFill>
                <a:latin typeface="Anantason Bold"/>
                <a:ea typeface="Anantason Bold"/>
                <a:cs typeface="Anantason Bold"/>
                <a:sym typeface="Anantason Bold"/>
              </a:rPr>
              <a:t>CLAUSE 2(ZR) –“WORKER”</a:t>
            </a:r>
          </a:p>
        </p:txBody>
      </p:sp>
      <p:grpSp>
        <p:nvGrpSpPr>
          <p:cNvPr id="12" name="Group 12"/>
          <p:cNvGrpSpPr/>
          <p:nvPr/>
        </p:nvGrpSpPr>
        <p:grpSpPr>
          <a:xfrm>
            <a:off x="14143091" y="8868839"/>
            <a:ext cx="3808810" cy="1095033"/>
            <a:chOff x="0" y="0"/>
            <a:chExt cx="5078414" cy="1460044"/>
          </a:xfrm>
        </p:grpSpPr>
        <p:sp>
          <p:nvSpPr>
            <p:cNvPr id="13" name="Freeform 13"/>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TextBox 14"/>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0" y="1566862"/>
            <a:ext cx="17007614" cy="1166968"/>
          </a:xfrm>
          <a:prstGeom prst="rect">
            <a:avLst/>
          </a:prstGeom>
        </p:spPr>
        <p:txBody>
          <a:bodyPr lIns="0" tIns="0" rIns="0" bIns="0" rtlCol="0" anchor="t">
            <a:spAutoFit/>
          </a:bodyPr>
          <a:lstStyle/>
          <a:p>
            <a:pPr algn="ctr">
              <a:lnSpc>
                <a:spcPts val="9504"/>
              </a:lnSpc>
            </a:pPr>
            <a:r>
              <a:rPr lang="en-US" sz="6788" b="1">
                <a:solidFill>
                  <a:srgbClr val="0C3571"/>
                </a:solidFill>
                <a:latin typeface="Anantason Bold"/>
                <a:ea typeface="Anantason Bold"/>
                <a:cs typeface="Anantason Bold"/>
                <a:sym typeface="Anantason Bold"/>
              </a:rPr>
              <a:t>CLAUSE 2(ZQ) – “WAGES”</a:t>
            </a:r>
          </a:p>
        </p:txBody>
      </p:sp>
      <p:sp>
        <p:nvSpPr>
          <p:cNvPr id="9" name="TextBox 9"/>
          <p:cNvSpPr txBox="1"/>
          <p:nvPr/>
        </p:nvSpPr>
        <p:spPr>
          <a:xfrm>
            <a:off x="2315620" y="3662362"/>
            <a:ext cx="12376375" cy="5189221"/>
          </a:xfrm>
          <a:prstGeom prst="rect">
            <a:avLst/>
          </a:prstGeom>
        </p:spPr>
        <p:txBody>
          <a:bodyPr lIns="0" tIns="0" rIns="0" bIns="0" rtlCol="0" anchor="t">
            <a:spAutoFit/>
          </a:bodyPr>
          <a:lstStyle/>
          <a:p>
            <a:pPr algn="just">
              <a:lnSpc>
                <a:spcPts val="5879"/>
              </a:lnSpc>
            </a:pPr>
            <a:r>
              <a:rPr lang="en-US" sz="4199">
                <a:solidFill>
                  <a:srgbClr val="0C3571"/>
                </a:solidFill>
                <a:latin typeface="Cloud"/>
                <a:ea typeface="Cloud"/>
                <a:cs typeface="Cloud"/>
                <a:sym typeface="Cloud"/>
              </a:rPr>
              <a:t>Includes only basic pay, dearness allowance and retaining allowance. Excludes various allowances provided it does not exceed one-half or such other percent as notified by the central government. The amounts which exceed one-half or the percent so notified is deemed to be a remuneration.</a:t>
            </a:r>
          </a:p>
          <a:p>
            <a:pPr algn="just">
              <a:lnSpc>
                <a:spcPts val="5879"/>
              </a:lnSpc>
            </a:pPr>
            <a:endParaRPr lang="en-US" sz="4199">
              <a:solidFill>
                <a:srgbClr val="0C3571"/>
              </a:solidFill>
              <a:latin typeface="Cloud"/>
              <a:ea typeface="Cloud"/>
              <a:cs typeface="Cloud"/>
              <a:sym typeface="Cloud"/>
            </a:endParaRP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1924574" y="3529133"/>
            <a:ext cx="7569781" cy="5043367"/>
          </a:xfrm>
          <a:custGeom>
            <a:avLst/>
            <a:gdLst/>
            <a:ahLst/>
            <a:cxnLst/>
            <a:rect l="l" t="t" r="r" b="b"/>
            <a:pathLst>
              <a:path w="7569781" h="5043367">
                <a:moveTo>
                  <a:pt x="0" y="0"/>
                </a:moveTo>
                <a:lnTo>
                  <a:pt x="7569780" y="0"/>
                </a:lnTo>
                <a:lnTo>
                  <a:pt x="7569780" y="5043367"/>
                </a:lnTo>
                <a:lnTo>
                  <a:pt x="0" y="5043367"/>
                </a:lnTo>
                <a:lnTo>
                  <a:pt x="0" y="0"/>
                </a:lnTo>
                <a:close/>
              </a:path>
            </a:pathLst>
          </a:custGeom>
          <a:blipFill>
            <a:blip r:embed="rId8"/>
            <a:stretch>
              <a:fillRect/>
            </a:stretch>
          </a:blipFill>
        </p:spPr>
      </p:sp>
      <p:sp>
        <p:nvSpPr>
          <p:cNvPr id="9" name="TextBox 9"/>
          <p:cNvSpPr txBox="1"/>
          <p:nvPr/>
        </p:nvSpPr>
        <p:spPr>
          <a:xfrm>
            <a:off x="-2096324" y="1566862"/>
            <a:ext cx="17007614" cy="1166968"/>
          </a:xfrm>
          <a:prstGeom prst="rect">
            <a:avLst/>
          </a:prstGeom>
        </p:spPr>
        <p:txBody>
          <a:bodyPr lIns="0" tIns="0" rIns="0" bIns="0" rtlCol="0" anchor="t">
            <a:spAutoFit/>
          </a:bodyPr>
          <a:lstStyle/>
          <a:p>
            <a:pPr algn="ctr">
              <a:lnSpc>
                <a:spcPts val="9504"/>
              </a:lnSpc>
            </a:pPr>
            <a:r>
              <a:rPr lang="en-US" sz="6788" b="1">
                <a:solidFill>
                  <a:srgbClr val="0C3571"/>
                </a:solidFill>
                <a:latin typeface="Anantason Bold"/>
                <a:ea typeface="Anantason Bold"/>
                <a:cs typeface="Anantason Bold"/>
                <a:sym typeface="Anantason Bold"/>
              </a:rPr>
              <a:t>CLAUSE 2(ZK) -“STRIKE”</a:t>
            </a:r>
          </a:p>
        </p:txBody>
      </p:sp>
      <p:sp>
        <p:nvSpPr>
          <p:cNvPr id="10" name="TextBox 10"/>
          <p:cNvSpPr txBox="1"/>
          <p:nvPr/>
        </p:nvSpPr>
        <p:spPr>
          <a:xfrm>
            <a:off x="2315620" y="3662362"/>
            <a:ext cx="8183727" cy="3703321"/>
          </a:xfrm>
          <a:prstGeom prst="rect">
            <a:avLst/>
          </a:prstGeom>
        </p:spPr>
        <p:txBody>
          <a:bodyPr lIns="0" tIns="0" rIns="0" bIns="0" rtlCol="0" anchor="t">
            <a:spAutoFit/>
          </a:bodyPr>
          <a:lstStyle/>
          <a:p>
            <a:pPr algn="just">
              <a:lnSpc>
                <a:spcPts val="5879"/>
              </a:lnSpc>
            </a:pPr>
            <a:r>
              <a:rPr lang="en-US" sz="4199">
                <a:solidFill>
                  <a:srgbClr val="0C3571"/>
                </a:solidFill>
                <a:latin typeface="Cloud"/>
                <a:ea typeface="Cloud"/>
                <a:cs typeface="Cloud"/>
                <a:sym typeface="Cloud"/>
              </a:rPr>
              <a:t>Includes concerted casual leave on a given day by fifty per cent or more workers employed in an industry. Go slow has been added in Unfair Labour Practice</a:t>
            </a:r>
          </a:p>
        </p:txBody>
      </p:sp>
      <p:grpSp>
        <p:nvGrpSpPr>
          <p:cNvPr id="11" name="Group 11"/>
          <p:cNvGrpSpPr/>
          <p:nvPr/>
        </p:nvGrpSpPr>
        <p:grpSpPr>
          <a:xfrm>
            <a:off x="14143091"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1129816" y="61722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3920583" y="2870538"/>
            <a:ext cx="6663385" cy="6387762"/>
          </a:xfrm>
          <a:custGeom>
            <a:avLst/>
            <a:gdLst/>
            <a:ahLst/>
            <a:cxnLst/>
            <a:rect l="l" t="t" r="r" b="b"/>
            <a:pathLst>
              <a:path w="6663385" h="6387762">
                <a:moveTo>
                  <a:pt x="0" y="0"/>
                </a:moveTo>
                <a:lnTo>
                  <a:pt x="6663385" y="0"/>
                </a:lnTo>
                <a:lnTo>
                  <a:pt x="6663385" y="6387762"/>
                </a:lnTo>
                <a:lnTo>
                  <a:pt x="0" y="6387762"/>
                </a:lnTo>
                <a:lnTo>
                  <a:pt x="0" y="0"/>
                </a:lnTo>
                <a:close/>
              </a:path>
            </a:pathLst>
          </a:custGeom>
          <a:blipFill>
            <a:blip r:embed="rId8"/>
            <a:stretch>
              <a:fillRect l="-43885"/>
            </a:stretch>
          </a:blipFill>
        </p:spPr>
      </p:sp>
      <p:sp>
        <p:nvSpPr>
          <p:cNvPr id="9" name="TextBox 9"/>
          <p:cNvSpPr txBox="1"/>
          <p:nvPr/>
        </p:nvSpPr>
        <p:spPr>
          <a:xfrm>
            <a:off x="743020" y="2794338"/>
            <a:ext cx="13191612" cy="5897245"/>
          </a:xfrm>
          <a:prstGeom prst="rect">
            <a:avLst/>
          </a:prstGeom>
        </p:spPr>
        <p:txBody>
          <a:bodyPr lIns="0" tIns="0" rIns="0" bIns="0" rtlCol="0" anchor="t">
            <a:spAutoFit/>
          </a:bodyPr>
          <a:lstStyle/>
          <a:p>
            <a:pPr marL="798828" lvl="1" indent="-399414" algn="just">
              <a:lnSpc>
                <a:spcPts val="5179"/>
              </a:lnSpc>
              <a:buFont typeface="Arial"/>
              <a:buChar char="•"/>
            </a:pPr>
            <a:r>
              <a:rPr lang="en-US" sz="3699">
                <a:solidFill>
                  <a:srgbClr val="0C3571"/>
                </a:solidFill>
                <a:latin typeface="Cloud"/>
                <a:ea typeface="Cloud"/>
                <a:cs typeface="Cloud"/>
                <a:sym typeface="Cloud"/>
              </a:rPr>
              <a:t>Works with majority opinion and proceeding is concluded in 30 days.</a:t>
            </a:r>
          </a:p>
          <a:p>
            <a:pPr marL="798828" lvl="1" indent="-399414" algn="just">
              <a:lnSpc>
                <a:spcPts val="5179"/>
              </a:lnSpc>
              <a:buFont typeface="Arial"/>
              <a:buChar char="•"/>
            </a:pPr>
            <a:r>
              <a:rPr lang="en-US" sz="3699">
                <a:solidFill>
                  <a:srgbClr val="0C3571"/>
                </a:solidFill>
                <a:latin typeface="Cloud"/>
                <a:ea typeface="Cloud"/>
                <a:cs typeface="Cloud"/>
                <a:sym typeface="Cloud"/>
              </a:rPr>
              <a:t>In case if any dispute is not resolved, workers may approach conciliation officer through Union</a:t>
            </a:r>
          </a:p>
          <a:p>
            <a:pPr marL="798828" lvl="1" indent="-399414" algn="just">
              <a:lnSpc>
                <a:spcPts val="5179"/>
              </a:lnSpc>
              <a:buFont typeface="Arial"/>
              <a:buChar char="•"/>
            </a:pPr>
            <a:r>
              <a:rPr lang="en-US" sz="3699">
                <a:solidFill>
                  <a:srgbClr val="0C3571"/>
                </a:solidFill>
                <a:latin typeface="Cloud"/>
                <a:ea typeface="Cloud"/>
                <a:cs typeface="Cloud"/>
                <a:sym typeface="Cloud"/>
              </a:rPr>
              <a:t>Chairperson of GRC shall be from employer &amp; employee on rotational basis</a:t>
            </a:r>
          </a:p>
          <a:p>
            <a:pPr marL="798828" lvl="1" indent="-399414" algn="just">
              <a:lnSpc>
                <a:spcPts val="5179"/>
              </a:lnSpc>
              <a:buFont typeface="Arial"/>
              <a:buChar char="•"/>
            </a:pPr>
            <a:r>
              <a:rPr lang="en-US" sz="3699">
                <a:solidFill>
                  <a:srgbClr val="0C3571"/>
                </a:solidFill>
                <a:latin typeface="Cloud"/>
                <a:ea typeface="Cloud"/>
                <a:cs typeface="Cloud"/>
                <a:sym typeface="Cloud"/>
              </a:rPr>
              <a:t>Total no. 10 with adequate representation of Women</a:t>
            </a:r>
          </a:p>
          <a:p>
            <a:pPr marL="798828" lvl="1" indent="-399414" algn="just">
              <a:lnSpc>
                <a:spcPts val="5179"/>
              </a:lnSpc>
              <a:buFont typeface="Arial"/>
              <a:buChar char="•"/>
            </a:pPr>
            <a:r>
              <a:rPr lang="en-US" sz="3699">
                <a:solidFill>
                  <a:srgbClr val="0C3571"/>
                </a:solidFill>
                <a:latin typeface="Cloud"/>
                <a:ea typeface="Cloud"/>
                <a:cs typeface="Cloud"/>
                <a:sym typeface="Cloud"/>
              </a:rPr>
              <a:t>Employer and workers should be equally represented.</a:t>
            </a:r>
          </a:p>
          <a:p>
            <a:pPr marL="798828" lvl="1" indent="-399414" algn="just">
              <a:lnSpc>
                <a:spcPts val="5179"/>
              </a:lnSpc>
              <a:buFont typeface="Arial"/>
              <a:buChar char="•"/>
            </a:pPr>
            <a:r>
              <a:rPr lang="en-US" sz="3699">
                <a:solidFill>
                  <a:srgbClr val="0C3571"/>
                </a:solidFill>
                <a:latin typeface="Cloud"/>
                <a:ea typeface="Cloud"/>
                <a:cs typeface="Cloud"/>
                <a:sym typeface="Cloud"/>
              </a:rPr>
              <a:t>Industrial establishment having 20 or more employees</a:t>
            </a:r>
          </a:p>
        </p:txBody>
      </p:sp>
      <p:sp>
        <p:nvSpPr>
          <p:cNvPr id="10" name="TextBox 10"/>
          <p:cNvSpPr txBox="1"/>
          <p:nvPr/>
        </p:nvSpPr>
        <p:spPr>
          <a:xfrm>
            <a:off x="1028700" y="329282"/>
            <a:ext cx="11820607" cy="2598985"/>
          </a:xfrm>
          <a:prstGeom prst="rect">
            <a:avLst/>
          </a:prstGeom>
        </p:spPr>
        <p:txBody>
          <a:bodyPr lIns="0" tIns="0" rIns="0" bIns="0" rtlCol="0" anchor="t">
            <a:spAutoFit/>
          </a:bodyPr>
          <a:lstStyle/>
          <a:p>
            <a:pPr algn="ctr">
              <a:lnSpc>
                <a:spcPts val="10422"/>
              </a:lnSpc>
            </a:pPr>
            <a:r>
              <a:rPr lang="en-US" sz="7444" b="1">
                <a:solidFill>
                  <a:srgbClr val="0C3571"/>
                </a:solidFill>
                <a:latin typeface="Anantason Bold"/>
                <a:ea typeface="Anantason Bold"/>
                <a:cs typeface="Anantason Bold"/>
                <a:sym typeface="Anantason Bold"/>
              </a:rPr>
              <a:t>S4 - GRIEVANCE REDRESSAL COMMITTEE</a:t>
            </a:r>
          </a:p>
        </p:txBody>
      </p:sp>
      <p:grpSp>
        <p:nvGrpSpPr>
          <p:cNvPr id="11" name="Group 11"/>
          <p:cNvGrpSpPr/>
          <p:nvPr/>
        </p:nvGrpSpPr>
        <p:grpSpPr>
          <a:xfrm>
            <a:off x="14143091"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WORKS COMMITTEE AND REDRESSAL OF GRIEVANCES COMMITTEE</a:t>
            </a:r>
          </a:p>
        </p:txBody>
      </p:sp>
      <p:sp>
        <p:nvSpPr>
          <p:cNvPr id="9" name="TextBox 9"/>
          <p:cNvSpPr txBox="1"/>
          <p:nvPr/>
        </p:nvSpPr>
        <p:spPr>
          <a:xfrm>
            <a:off x="377985" y="4306671"/>
            <a:ext cx="8391658" cy="3640186"/>
          </a:xfrm>
          <a:prstGeom prst="rect">
            <a:avLst/>
          </a:prstGeom>
        </p:spPr>
        <p:txBody>
          <a:bodyPr lIns="0" tIns="0" rIns="0" bIns="0" rtlCol="0" anchor="t">
            <a:spAutoFit/>
          </a:bodyPr>
          <a:lstStyle/>
          <a:p>
            <a:pPr marL="746986" lvl="1" indent="-373493" algn="just">
              <a:lnSpc>
                <a:spcPts val="4843"/>
              </a:lnSpc>
              <a:buFont typeface="Arial"/>
              <a:buChar char="•"/>
            </a:pPr>
            <a:r>
              <a:rPr lang="en-US" sz="3459">
                <a:solidFill>
                  <a:srgbClr val="0C3571"/>
                </a:solidFill>
                <a:latin typeface="Cloud"/>
                <a:ea typeface="Cloud"/>
                <a:cs typeface="Cloud"/>
                <a:sym typeface="Cloud"/>
              </a:rPr>
              <a:t>Equal Member from Management and Workers will form the Work   Committee if 100 or more workers are employed in the plant.</a:t>
            </a:r>
          </a:p>
          <a:p>
            <a:pPr marL="746986" lvl="1" indent="-373493" algn="just">
              <a:lnSpc>
                <a:spcPts val="4843"/>
              </a:lnSpc>
              <a:buFont typeface="Arial"/>
              <a:buChar char="•"/>
            </a:pPr>
            <a:r>
              <a:rPr lang="en-US" sz="3459">
                <a:solidFill>
                  <a:srgbClr val="0C3571"/>
                </a:solidFill>
                <a:latin typeface="Cloud"/>
                <a:ea typeface="Cloud"/>
                <a:cs typeface="Cloud"/>
                <a:sym typeface="Cloud"/>
              </a:rPr>
              <a:t>Erstwhile Section 3 of Industrial Dispute Act, 1947</a:t>
            </a:r>
          </a:p>
        </p:txBody>
      </p:sp>
      <p:sp>
        <p:nvSpPr>
          <p:cNvPr id="10" name="TextBox 10"/>
          <p:cNvSpPr txBox="1"/>
          <p:nvPr/>
        </p:nvSpPr>
        <p:spPr>
          <a:xfrm>
            <a:off x="1923766" y="3292905"/>
            <a:ext cx="5225080" cy="680391"/>
          </a:xfrm>
          <a:prstGeom prst="rect">
            <a:avLst/>
          </a:prstGeom>
        </p:spPr>
        <p:txBody>
          <a:bodyPr lIns="0" tIns="0" rIns="0" bIns="0" rtlCol="0" anchor="t">
            <a:spAutoFit/>
          </a:bodyPr>
          <a:lstStyle/>
          <a:p>
            <a:pPr algn="just">
              <a:lnSpc>
                <a:spcPts val="5548"/>
              </a:lnSpc>
            </a:pPr>
            <a:r>
              <a:rPr lang="en-US" sz="3962" b="1">
                <a:solidFill>
                  <a:srgbClr val="0C3571"/>
                </a:solidFill>
                <a:latin typeface="Cloud Bold"/>
                <a:ea typeface="Cloud Bold"/>
                <a:cs typeface="Cloud Bold"/>
                <a:sym typeface="Cloud Bold"/>
              </a:rPr>
              <a:t>WORKS COMMITTEE</a:t>
            </a:r>
          </a:p>
        </p:txBody>
      </p:sp>
      <p:sp>
        <p:nvSpPr>
          <p:cNvPr id="11" name="TextBox 11"/>
          <p:cNvSpPr txBox="1"/>
          <p:nvPr/>
        </p:nvSpPr>
        <p:spPr>
          <a:xfrm>
            <a:off x="9144000" y="4045087"/>
            <a:ext cx="8391658" cy="4854300"/>
          </a:xfrm>
          <a:prstGeom prst="rect">
            <a:avLst/>
          </a:prstGeom>
        </p:spPr>
        <p:txBody>
          <a:bodyPr lIns="0" tIns="0" rIns="0" bIns="0" rtlCol="0" anchor="t">
            <a:spAutoFit/>
          </a:bodyPr>
          <a:lstStyle/>
          <a:p>
            <a:pPr marL="746986" lvl="1" indent="-373493" algn="just">
              <a:lnSpc>
                <a:spcPts val="4843"/>
              </a:lnSpc>
              <a:buFont typeface="Arial"/>
              <a:buChar char="•"/>
            </a:pPr>
            <a:r>
              <a:rPr lang="en-US" sz="3459">
                <a:solidFill>
                  <a:srgbClr val="0C3571"/>
                </a:solidFill>
                <a:latin typeface="Cloud"/>
                <a:ea typeface="Cloud"/>
                <a:cs typeface="Cloud"/>
                <a:sym typeface="Cloud"/>
              </a:rPr>
              <a:t>Grievances Committee is to be constituted for Industrial Establishments employing 20 or more </a:t>
            </a:r>
          </a:p>
          <a:p>
            <a:pPr marL="746986" lvl="1" indent="-373493" algn="just">
              <a:lnSpc>
                <a:spcPts val="4843"/>
              </a:lnSpc>
              <a:buFont typeface="Arial"/>
              <a:buChar char="•"/>
            </a:pPr>
            <a:r>
              <a:rPr lang="en-US" sz="3459">
                <a:solidFill>
                  <a:srgbClr val="0C3571"/>
                </a:solidFill>
                <a:latin typeface="Cloud"/>
                <a:ea typeface="Cloud"/>
                <a:cs typeface="Cloud"/>
                <a:sym typeface="Cloud"/>
              </a:rPr>
              <a:t>Will have equal number of members of employer and employee, </a:t>
            </a:r>
          </a:p>
          <a:p>
            <a:pPr marL="746986" lvl="1" indent="-373493" algn="just">
              <a:lnSpc>
                <a:spcPts val="4843"/>
              </a:lnSpc>
              <a:buFont typeface="Arial"/>
              <a:buChar char="•"/>
            </a:pPr>
            <a:r>
              <a:rPr lang="en-US" sz="3459">
                <a:solidFill>
                  <a:srgbClr val="0C3571"/>
                </a:solidFill>
                <a:latin typeface="Cloud"/>
                <a:ea typeface="Cloud"/>
                <a:cs typeface="Cloud"/>
                <a:sym typeface="Cloud"/>
              </a:rPr>
              <a:t>Chairperson of GRC will be from employer and workmen on rotation basis every year, </a:t>
            </a:r>
          </a:p>
        </p:txBody>
      </p:sp>
      <p:sp>
        <p:nvSpPr>
          <p:cNvPr id="12" name="TextBox 12"/>
          <p:cNvSpPr txBox="1"/>
          <p:nvPr/>
        </p:nvSpPr>
        <p:spPr>
          <a:xfrm>
            <a:off x="10418970" y="2685223"/>
            <a:ext cx="5841718" cy="1288073"/>
          </a:xfrm>
          <a:prstGeom prst="rect">
            <a:avLst/>
          </a:prstGeom>
        </p:spPr>
        <p:txBody>
          <a:bodyPr lIns="0" tIns="0" rIns="0" bIns="0" rtlCol="0" anchor="t">
            <a:spAutoFit/>
          </a:bodyPr>
          <a:lstStyle/>
          <a:p>
            <a:pPr algn="ctr">
              <a:lnSpc>
                <a:spcPts val="5128"/>
              </a:lnSpc>
            </a:pPr>
            <a:r>
              <a:rPr lang="en-US" sz="3663" b="1">
                <a:solidFill>
                  <a:srgbClr val="0C3571"/>
                </a:solidFill>
                <a:latin typeface="Cloud Bold"/>
                <a:ea typeface="Cloud Bold"/>
                <a:cs typeface="Cloud Bold"/>
                <a:sym typeface="Cloud Bold"/>
              </a:rPr>
              <a:t>REDRESSAL OF GRIEVANCES COMMITTEE</a:t>
            </a:r>
          </a:p>
        </p:txBody>
      </p:sp>
      <p:grpSp>
        <p:nvGrpSpPr>
          <p:cNvPr id="13" name="Group 13"/>
          <p:cNvGrpSpPr/>
          <p:nvPr/>
        </p:nvGrpSpPr>
        <p:grpSpPr>
          <a:xfrm>
            <a:off x="14143091" y="8868839"/>
            <a:ext cx="3808810" cy="1095033"/>
            <a:chOff x="0" y="0"/>
            <a:chExt cx="5078414" cy="1460044"/>
          </a:xfrm>
        </p:grpSpPr>
        <p:sp>
          <p:nvSpPr>
            <p:cNvPr id="14" name="Freeform 14"/>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WORKS COMMITTEE AND REDRESSAL OF GRIEVANCES COMMITTEE</a:t>
            </a:r>
          </a:p>
        </p:txBody>
      </p:sp>
      <p:sp>
        <p:nvSpPr>
          <p:cNvPr id="9" name="TextBox 9"/>
          <p:cNvSpPr txBox="1"/>
          <p:nvPr/>
        </p:nvSpPr>
        <p:spPr>
          <a:xfrm>
            <a:off x="3315947" y="4895722"/>
            <a:ext cx="10197093" cy="3676778"/>
          </a:xfrm>
          <a:prstGeom prst="rect">
            <a:avLst/>
          </a:prstGeom>
        </p:spPr>
        <p:txBody>
          <a:bodyPr lIns="0" tIns="0" rIns="0" bIns="0" rtlCol="0" anchor="t">
            <a:spAutoFit/>
          </a:bodyPr>
          <a:lstStyle/>
          <a:p>
            <a:pPr marL="907698" lvl="1" indent="-453849" algn="just">
              <a:lnSpc>
                <a:spcPts val="5885"/>
              </a:lnSpc>
              <a:buFont typeface="Arial"/>
              <a:buChar char="•"/>
            </a:pPr>
            <a:r>
              <a:rPr lang="en-US" sz="4204">
                <a:solidFill>
                  <a:srgbClr val="0C3571"/>
                </a:solidFill>
                <a:latin typeface="Cloud"/>
                <a:ea typeface="Cloud"/>
                <a:cs typeface="Cloud"/>
                <a:sym typeface="Cloud"/>
              </a:rPr>
              <a:t>Maximum number of GRC will be 10,</a:t>
            </a:r>
          </a:p>
          <a:p>
            <a:pPr marL="907698" lvl="1" indent="-453849" algn="just">
              <a:lnSpc>
                <a:spcPts val="5885"/>
              </a:lnSpc>
              <a:buFont typeface="Arial"/>
              <a:buChar char="•"/>
            </a:pPr>
            <a:r>
              <a:rPr lang="en-US" sz="4204">
                <a:solidFill>
                  <a:srgbClr val="0C3571"/>
                </a:solidFill>
                <a:latin typeface="Cloud"/>
                <a:ea typeface="Cloud"/>
                <a:cs typeface="Cloud"/>
                <a:sym typeface="Cloud"/>
              </a:rPr>
              <a:t>Proportionate representation of Work Women in GRC,</a:t>
            </a:r>
          </a:p>
          <a:p>
            <a:pPr marL="907698" lvl="1" indent="-453849" algn="just">
              <a:lnSpc>
                <a:spcPts val="5885"/>
              </a:lnSpc>
              <a:buFont typeface="Arial"/>
              <a:buChar char="•"/>
            </a:pPr>
            <a:r>
              <a:rPr lang="en-US" sz="4204">
                <a:solidFill>
                  <a:srgbClr val="0C3571"/>
                </a:solidFill>
                <a:latin typeface="Cloud"/>
                <a:ea typeface="Cloud"/>
                <a:cs typeface="Cloud"/>
                <a:sym typeface="Cloud"/>
              </a:rPr>
              <a:t>Repealed Section 9-C, Section 2-A of Industrial Dispute Act, 1947</a:t>
            </a:r>
          </a:p>
        </p:txBody>
      </p:sp>
      <p:sp>
        <p:nvSpPr>
          <p:cNvPr id="10" name="TextBox 10"/>
          <p:cNvSpPr txBox="1"/>
          <p:nvPr/>
        </p:nvSpPr>
        <p:spPr>
          <a:xfrm>
            <a:off x="4006016" y="2857919"/>
            <a:ext cx="8169781" cy="1786287"/>
          </a:xfrm>
          <a:prstGeom prst="rect">
            <a:avLst/>
          </a:prstGeom>
        </p:spPr>
        <p:txBody>
          <a:bodyPr lIns="0" tIns="0" rIns="0" bIns="0" rtlCol="0" anchor="t">
            <a:spAutoFit/>
          </a:bodyPr>
          <a:lstStyle/>
          <a:p>
            <a:pPr algn="ctr">
              <a:lnSpc>
                <a:spcPts val="7172"/>
              </a:lnSpc>
            </a:pPr>
            <a:r>
              <a:rPr lang="en-US" sz="5123" b="1">
                <a:solidFill>
                  <a:srgbClr val="0C3571"/>
                </a:solidFill>
                <a:latin typeface="Cloud Bold"/>
                <a:ea typeface="Cloud Bold"/>
                <a:cs typeface="Cloud Bold"/>
                <a:sym typeface="Cloud Bold"/>
              </a:rPr>
              <a:t>REDRESSAL OF GRIEVANCES COMMITTEE</a:t>
            </a:r>
          </a:p>
        </p:txBody>
      </p:sp>
      <p:grpSp>
        <p:nvGrpSpPr>
          <p:cNvPr id="11" name="Group 11"/>
          <p:cNvGrpSpPr/>
          <p:nvPr/>
        </p:nvGrpSpPr>
        <p:grpSpPr>
          <a:xfrm>
            <a:off x="14143091"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1553301" y="7372318"/>
            <a:ext cx="7059478" cy="4114800"/>
          </a:xfrm>
          <a:custGeom>
            <a:avLst/>
            <a:gdLst/>
            <a:ahLst/>
            <a:cxnLst/>
            <a:rect l="l" t="t" r="r" b="b"/>
            <a:pathLst>
              <a:path w="7059478" h="4114800">
                <a:moveTo>
                  <a:pt x="0" y="0"/>
                </a:moveTo>
                <a:lnTo>
                  <a:pt x="7059477" y="0"/>
                </a:lnTo>
                <a:lnTo>
                  <a:pt x="705947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WORKS COMMITTEE AND REDRESSAL OF GRIEVANCES COMMITTEE</a:t>
            </a:r>
          </a:p>
        </p:txBody>
      </p:sp>
      <p:sp>
        <p:nvSpPr>
          <p:cNvPr id="9" name="TextBox 9"/>
          <p:cNvSpPr txBox="1"/>
          <p:nvPr/>
        </p:nvSpPr>
        <p:spPr>
          <a:xfrm>
            <a:off x="2774986" y="4976394"/>
            <a:ext cx="11718825" cy="4715649"/>
          </a:xfrm>
          <a:prstGeom prst="rect">
            <a:avLst/>
          </a:prstGeom>
        </p:spPr>
        <p:txBody>
          <a:bodyPr lIns="0" tIns="0" rIns="0" bIns="0" rtlCol="0" anchor="t">
            <a:spAutoFit/>
          </a:bodyPr>
          <a:lstStyle/>
          <a:p>
            <a:pPr marL="722085" lvl="1" indent="-361043" algn="just">
              <a:lnSpc>
                <a:spcPts val="4682"/>
              </a:lnSpc>
              <a:buFont typeface="Arial"/>
              <a:buChar char="•"/>
            </a:pPr>
            <a:r>
              <a:rPr lang="en-US" sz="3344">
                <a:solidFill>
                  <a:srgbClr val="0C3571"/>
                </a:solidFill>
                <a:latin typeface="Cloud"/>
                <a:ea typeface="Cloud"/>
                <a:cs typeface="Cloud"/>
                <a:sym typeface="Cloud"/>
              </a:rPr>
              <a:t>An application by aggrieved worker can be submitted within one year from accrual of cause of action,</a:t>
            </a:r>
          </a:p>
          <a:p>
            <a:pPr marL="722085" lvl="1" indent="-361043" algn="just">
              <a:lnSpc>
                <a:spcPts val="4682"/>
              </a:lnSpc>
              <a:buFont typeface="Arial"/>
              <a:buChar char="•"/>
            </a:pPr>
            <a:r>
              <a:rPr lang="en-US" sz="3344">
                <a:solidFill>
                  <a:srgbClr val="0C3571"/>
                </a:solidFill>
                <a:latin typeface="Cloud"/>
                <a:ea typeface="Cloud"/>
                <a:cs typeface="Cloud"/>
                <a:sym typeface="Cloud"/>
              </a:rPr>
              <a:t>GRC will decide a case within 30 days,</a:t>
            </a:r>
          </a:p>
          <a:p>
            <a:pPr marL="722085" lvl="1" indent="-361043" algn="just">
              <a:lnSpc>
                <a:spcPts val="4682"/>
              </a:lnSpc>
              <a:buFont typeface="Arial"/>
              <a:buChar char="•"/>
            </a:pPr>
            <a:r>
              <a:rPr lang="en-US" sz="3344">
                <a:solidFill>
                  <a:srgbClr val="0C3571"/>
                </a:solidFill>
                <a:latin typeface="Cloud"/>
                <a:ea typeface="Cloud"/>
                <a:cs typeface="Cloud"/>
                <a:sym typeface="Cloud"/>
              </a:rPr>
              <a:t>Decision of GRC shall be on majority view provided, more than half of worker members agree to such decision,</a:t>
            </a:r>
          </a:p>
          <a:p>
            <a:pPr marL="722085" lvl="1" indent="-361043" algn="just">
              <a:lnSpc>
                <a:spcPts val="4682"/>
              </a:lnSpc>
              <a:buFont typeface="Arial"/>
              <a:buChar char="•"/>
            </a:pPr>
            <a:r>
              <a:rPr lang="en-US" sz="3344">
                <a:solidFill>
                  <a:srgbClr val="0C3571"/>
                </a:solidFill>
                <a:latin typeface="Cloud"/>
                <a:ea typeface="Cloud"/>
                <a:cs typeface="Cloud"/>
                <a:sym typeface="Cloud"/>
              </a:rPr>
              <a:t>Worker aggrieved by GRC decision may approach Conciliation Officer within 60 days.</a:t>
            </a:r>
          </a:p>
        </p:txBody>
      </p:sp>
      <p:sp>
        <p:nvSpPr>
          <p:cNvPr id="10" name="TextBox 10"/>
          <p:cNvSpPr txBox="1"/>
          <p:nvPr/>
        </p:nvSpPr>
        <p:spPr>
          <a:xfrm>
            <a:off x="4006016" y="2857919"/>
            <a:ext cx="8169781" cy="1786287"/>
          </a:xfrm>
          <a:prstGeom prst="rect">
            <a:avLst/>
          </a:prstGeom>
        </p:spPr>
        <p:txBody>
          <a:bodyPr lIns="0" tIns="0" rIns="0" bIns="0" rtlCol="0" anchor="t">
            <a:spAutoFit/>
          </a:bodyPr>
          <a:lstStyle/>
          <a:p>
            <a:pPr algn="ctr">
              <a:lnSpc>
                <a:spcPts val="7172"/>
              </a:lnSpc>
            </a:pPr>
            <a:r>
              <a:rPr lang="en-US" sz="5123" b="1">
                <a:solidFill>
                  <a:srgbClr val="0C3571"/>
                </a:solidFill>
                <a:latin typeface="Cloud Bold"/>
                <a:ea typeface="Cloud Bold"/>
                <a:cs typeface="Cloud Bold"/>
                <a:sym typeface="Cloud Bold"/>
              </a:rPr>
              <a:t>REDRESSAL OF GRIEVANCES COMMITTEE</a:t>
            </a:r>
          </a:p>
        </p:txBody>
      </p:sp>
      <p:grpSp>
        <p:nvGrpSpPr>
          <p:cNvPr id="11" name="Group 11"/>
          <p:cNvGrpSpPr/>
          <p:nvPr/>
        </p:nvGrpSpPr>
        <p:grpSpPr>
          <a:xfrm>
            <a:off x="14143091"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WORKS COMMITTEE AND REDRESSAL OF GRIEVANCES COMMITTEE</a:t>
            </a:r>
          </a:p>
        </p:txBody>
      </p:sp>
      <p:sp>
        <p:nvSpPr>
          <p:cNvPr id="9" name="TextBox 9"/>
          <p:cNvSpPr txBox="1"/>
          <p:nvPr/>
        </p:nvSpPr>
        <p:spPr>
          <a:xfrm>
            <a:off x="2286947" y="5057775"/>
            <a:ext cx="14574933" cy="3417368"/>
          </a:xfrm>
          <a:prstGeom prst="rect">
            <a:avLst/>
          </a:prstGeom>
        </p:spPr>
        <p:txBody>
          <a:bodyPr lIns="0" tIns="0" rIns="0" bIns="0" rtlCol="0" anchor="t">
            <a:spAutoFit/>
          </a:bodyPr>
          <a:lstStyle/>
          <a:p>
            <a:pPr marL="844367" lvl="1" indent="-422184" algn="just">
              <a:lnSpc>
                <a:spcPts val="5475"/>
              </a:lnSpc>
              <a:buFont typeface="Arial"/>
              <a:buChar char="•"/>
            </a:pPr>
            <a:r>
              <a:rPr lang="en-US" sz="3910">
                <a:solidFill>
                  <a:srgbClr val="0C3571"/>
                </a:solidFill>
                <a:latin typeface="Cloud"/>
                <a:ea typeface="Cloud"/>
                <a:cs typeface="Cloud"/>
                <a:sym typeface="Cloud"/>
              </a:rPr>
              <a:t>Section 4 (9) Code is in fact Section 2A of ID Act,</a:t>
            </a:r>
          </a:p>
          <a:p>
            <a:pPr marL="844367" lvl="1" indent="-422184" algn="just">
              <a:lnSpc>
                <a:spcPts val="5475"/>
              </a:lnSpc>
              <a:buFont typeface="Arial"/>
              <a:buChar char="•"/>
            </a:pPr>
            <a:r>
              <a:rPr lang="en-US" sz="3910">
                <a:solidFill>
                  <a:srgbClr val="0C3571"/>
                </a:solidFill>
                <a:latin typeface="Cloud"/>
                <a:ea typeface="Cloud"/>
                <a:cs typeface="Cloud"/>
                <a:sym typeface="Cloud"/>
              </a:rPr>
              <a:t>Section 4(10) is in fact Section 2A of ID Act,</a:t>
            </a:r>
          </a:p>
          <a:p>
            <a:pPr marL="844367" lvl="1" indent="-422184" algn="just">
              <a:lnSpc>
                <a:spcPts val="5475"/>
              </a:lnSpc>
              <a:buFont typeface="Arial"/>
              <a:buChar char="•"/>
            </a:pPr>
            <a:r>
              <a:rPr lang="en-US" sz="3910">
                <a:solidFill>
                  <a:srgbClr val="0C3571"/>
                </a:solidFill>
                <a:latin typeface="Cloud"/>
                <a:ea typeface="Cloud"/>
                <a:cs typeface="Cloud"/>
                <a:sym typeface="Cloud"/>
              </a:rPr>
              <a:t>An application under 4 (10) has to be submitted to the Tribunal within 2 years,</a:t>
            </a:r>
          </a:p>
          <a:p>
            <a:pPr algn="just">
              <a:lnSpc>
                <a:spcPts val="5475"/>
              </a:lnSpc>
            </a:pPr>
            <a:endParaRPr lang="en-US" sz="3910">
              <a:solidFill>
                <a:srgbClr val="0C3571"/>
              </a:solidFill>
              <a:latin typeface="Cloud"/>
              <a:ea typeface="Cloud"/>
              <a:cs typeface="Cloud"/>
              <a:sym typeface="Cloud"/>
            </a:endParaRPr>
          </a:p>
        </p:txBody>
      </p:sp>
      <p:sp>
        <p:nvSpPr>
          <p:cNvPr id="10" name="TextBox 10"/>
          <p:cNvSpPr txBox="1"/>
          <p:nvPr/>
        </p:nvSpPr>
        <p:spPr>
          <a:xfrm>
            <a:off x="4006016" y="2857919"/>
            <a:ext cx="8169781" cy="1786287"/>
          </a:xfrm>
          <a:prstGeom prst="rect">
            <a:avLst/>
          </a:prstGeom>
        </p:spPr>
        <p:txBody>
          <a:bodyPr lIns="0" tIns="0" rIns="0" bIns="0" rtlCol="0" anchor="t">
            <a:spAutoFit/>
          </a:bodyPr>
          <a:lstStyle/>
          <a:p>
            <a:pPr algn="ctr">
              <a:lnSpc>
                <a:spcPts val="7172"/>
              </a:lnSpc>
            </a:pPr>
            <a:r>
              <a:rPr lang="en-US" sz="5123" b="1">
                <a:solidFill>
                  <a:srgbClr val="0C3571"/>
                </a:solidFill>
                <a:latin typeface="Cloud Bold"/>
                <a:ea typeface="Cloud Bold"/>
                <a:cs typeface="Cloud Bold"/>
                <a:sym typeface="Cloud Bold"/>
              </a:rPr>
              <a:t>REDRESSAL OF GRIEVANCES COMMITTEE</a:t>
            </a:r>
          </a:p>
        </p:txBody>
      </p:sp>
      <p:grpSp>
        <p:nvGrpSpPr>
          <p:cNvPr id="11" name="Group 11"/>
          <p:cNvGrpSpPr/>
          <p:nvPr/>
        </p:nvGrpSpPr>
        <p:grpSpPr>
          <a:xfrm>
            <a:off x="14143091"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245101" y="4601845"/>
            <a:ext cx="3328713" cy="2693230"/>
          </a:xfrm>
          <a:prstGeom prst="rect">
            <a:avLst/>
          </a:prstGeom>
        </p:spPr>
        <p:txBody>
          <a:bodyPr lIns="0" tIns="0" rIns="0" bIns="0" rtlCol="0" anchor="t">
            <a:spAutoFit/>
          </a:bodyPr>
          <a:lstStyle/>
          <a:p>
            <a:pPr algn="ctr">
              <a:lnSpc>
                <a:spcPts val="5379"/>
              </a:lnSpc>
            </a:pPr>
            <a:r>
              <a:rPr lang="en-US" sz="3842">
                <a:solidFill>
                  <a:srgbClr val="0C3571"/>
                </a:solidFill>
                <a:latin typeface="Cloud"/>
                <a:ea typeface="Cloud"/>
                <a:cs typeface="Cloud"/>
                <a:sym typeface="Cloud"/>
              </a:rPr>
              <a:t>7 or more members may apply for trade union</a:t>
            </a:r>
          </a:p>
        </p:txBody>
      </p:sp>
      <p:sp>
        <p:nvSpPr>
          <p:cNvPr id="9" name="TextBox 9"/>
          <p:cNvSpPr txBox="1"/>
          <p:nvPr/>
        </p:nvSpPr>
        <p:spPr>
          <a:xfrm>
            <a:off x="1771366" y="1585912"/>
            <a:ext cx="14574322" cy="1037273"/>
          </a:xfrm>
          <a:prstGeom prst="rect">
            <a:avLst/>
          </a:prstGeom>
        </p:spPr>
        <p:txBody>
          <a:bodyPr lIns="0" tIns="0" rIns="0" bIns="0" rtlCol="0" anchor="t">
            <a:spAutoFit/>
          </a:bodyPr>
          <a:lstStyle/>
          <a:p>
            <a:pPr algn="ctr">
              <a:lnSpc>
                <a:spcPts val="8487"/>
              </a:lnSpc>
            </a:pPr>
            <a:r>
              <a:rPr lang="en-US" sz="6062" b="1">
                <a:solidFill>
                  <a:srgbClr val="0C3571"/>
                </a:solidFill>
                <a:latin typeface="Anantason Bold"/>
                <a:ea typeface="Anantason Bold"/>
                <a:cs typeface="Anantason Bold"/>
                <a:sym typeface="Anantason Bold"/>
              </a:rPr>
              <a:t>REGISTRATION OF A TRADE UNION</a:t>
            </a:r>
          </a:p>
        </p:txBody>
      </p:sp>
      <p:grpSp>
        <p:nvGrpSpPr>
          <p:cNvPr id="10" name="Group 10"/>
          <p:cNvGrpSpPr/>
          <p:nvPr/>
        </p:nvGrpSpPr>
        <p:grpSpPr>
          <a:xfrm>
            <a:off x="2394126" y="3864523"/>
            <a:ext cx="13328802" cy="729936"/>
            <a:chOff x="0" y="0"/>
            <a:chExt cx="17771736" cy="973248"/>
          </a:xfrm>
        </p:grpSpPr>
        <p:sp>
          <p:nvSpPr>
            <p:cNvPr id="11" name="AutoShape 11"/>
            <p:cNvSpPr/>
            <p:nvPr/>
          </p:nvSpPr>
          <p:spPr>
            <a:xfrm>
              <a:off x="649590" y="473924"/>
              <a:ext cx="16648222" cy="25400"/>
            </a:xfrm>
            <a:prstGeom prst="line">
              <a:avLst/>
            </a:prstGeom>
            <a:ln w="50800" cap="flat">
              <a:solidFill>
                <a:srgbClr val="000000"/>
              </a:solidFill>
              <a:prstDash val="solid"/>
              <a:headEnd type="none" w="sm" len="sm"/>
              <a:tailEnd type="none" w="sm" len="sm"/>
            </a:ln>
          </p:spPr>
        </p:sp>
        <p:sp>
          <p:nvSpPr>
            <p:cNvPr id="12" name="Freeform 12"/>
            <p:cNvSpPr/>
            <p:nvPr/>
          </p:nvSpPr>
          <p:spPr>
            <a:xfrm>
              <a:off x="0" y="25400"/>
              <a:ext cx="947848" cy="947848"/>
            </a:xfrm>
            <a:custGeom>
              <a:avLst/>
              <a:gdLst/>
              <a:ahLst/>
              <a:cxnLst/>
              <a:rect l="l" t="t" r="r" b="b"/>
              <a:pathLst>
                <a:path w="947848" h="947848">
                  <a:moveTo>
                    <a:pt x="0" y="0"/>
                  </a:moveTo>
                  <a:lnTo>
                    <a:pt x="947848" y="0"/>
                  </a:lnTo>
                  <a:lnTo>
                    <a:pt x="947848" y="947848"/>
                  </a:lnTo>
                  <a:lnTo>
                    <a:pt x="0" y="947848"/>
                  </a:lnTo>
                  <a:lnTo>
                    <a:pt x="0" y="0"/>
                  </a:lnTo>
                  <a:close/>
                </a:path>
              </a:pathLst>
            </a:custGeom>
            <a:blipFill>
              <a:blip r:embed="rId8"/>
              <a:stretch>
                <a:fillRect/>
              </a:stretch>
            </a:blipFill>
          </p:spPr>
        </p:sp>
        <p:sp>
          <p:nvSpPr>
            <p:cNvPr id="13" name="Freeform 13"/>
            <p:cNvSpPr/>
            <p:nvPr/>
          </p:nvSpPr>
          <p:spPr>
            <a:xfrm>
              <a:off x="8318500" y="25400"/>
              <a:ext cx="947848" cy="947848"/>
            </a:xfrm>
            <a:custGeom>
              <a:avLst/>
              <a:gdLst/>
              <a:ahLst/>
              <a:cxnLst/>
              <a:rect l="l" t="t" r="r" b="b"/>
              <a:pathLst>
                <a:path w="947848" h="947848">
                  <a:moveTo>
                    <a:pt x="0" y="0"/>
                  </a:moveTo>
                  <a:lnTo>
                    <a:pt x="947848" y="0"/>
                  </a:lnTo>
                  <a:lnTo>
                    <a:pt x="947848" y="947848"/>
                  </a:lnTo>
                  <a:lnTo>
                    <a:pt x="0" y="947848"/>
                  </a:lnTo>
                  <a:lnTo>
                    <a:pt x="0" y="0"/>
                  </a:lnTo>
                  <a:close/>
                </a:path>
              </a:pathLst>
            </a:custGeom>
            <a:blipFill>
              <a:blip r:embed="rId8"/>
              <a:stretch>
                <a:fillRect/>
              </a:stretch>
            </a:blipFill>
          </p:spPr>
        </p:sp>
        <p:sp>
          <p:nvSpPr>
            <p:cNvPr id="14" name="Freeform 14"/>
            <p:cNvSpPr/>
            <p:nvPr/>
          </p:nvSpPr>
          <p:spPr>
            <a:xfrm>
              <a:off x="16823888" y="0"/>
              <a:ext cx="947848" cy="947848"/>
            </a:xfrm>
            <a:custGeom>
              <a:avLst/>
              <a:gdLst/>
              <a:ahLst/>
              <a:cxnLst/>
              <a:rect l="l" t="t" r="r" b="b"/>
              <a:pathLst>
                <a:path w="947848" h="947848">
                  <a:moveTo>
                    <a:pt x="0" y="0"/>
                  </a:moveTo>
                  <a:lnTo>
                    <a:pt x="947848" y="0"/>
                  </a:lnTo>
                  <a:lnTo>
                    <a:pt x="947848" y="947848"/>
                  </a:lnTo>
                  <a:lnTo>
                    <a:pt x="0" y="947848"/>
                  </a:lnTo>
                  <a:lnTo>
                    <a:pt x="0" y="0"/>
                  </a:lnTo>
                  <a:close/>
                </a:path>
              </a:pathLst>
            </a:custGeom>
            <a:blipFill>
              <a:blip r:embed="rId8"/>
              <a:stretch>
                <a:fillRect/>
              </a:stretch>
            </a:blipFill>
          </p:spPr>
        </p:sp>
      </p:grpSp>
      <p:sp>
        <p:nvSpPr>
          <p:cNvPr id="15" name="TextBox 15"/>
          <p:cNvSpPr txBox="1"/>
          <p:nvPr/>
        </p:nvSpPr>
        <p:spPr>
          <a:xfrm>
            <a:off x="7394171" y="4592320"/>
            <a:ext cx="3328713" cy="4665980"/>
          </a:xfrm>
          <a:prstGeom prst="rect">
            <a:avLst/>
          </a:prstGeom>
        </p:spPr>
        <p:txBody>
          <a:bodyPr lIns="0" tIns="0" rIns="0" bIns="0" rtlCol="0" anchor="t">
            <a:spAutoFit/>
          </a:bodyPr>
          <a:lstStyle/>
          <a:p>
            <a:pPr algn="ctr">
              <a:lnSpc>
                <a:spcPts val="5320"/>
              </a:lnSpc>
            </a:pPr>
            <a:r>
              <a:rPr lang="en-US" sz="3800">
                <a:solidFill>
                  <a:srgbClr val="0C3571"/>
                </a:solidFill>
                <a:latin typeface="Cloud"/>
                <a:ea typeface="Cloud"/>
                <a:cs typeface="Cloud"/>
                <a:sym typeface="Cloud"/>
              </a:rPr>
              <a:t>Industry establishment must have at least 10% or 100 workers, whichever is less</a:t>
            </a:r>
          </a:p>
        </p:txBody>
      </p:sp>
      <p:sp>
        <p:nvSpPr>
          <p:cNvPr id="16" name="TextBox 16"/>
          <p:cNvSpPr txBox="1"/>
          <p:nvPr/>
        </p:nvSpPr>
        <p:spPr>
          <a:xfrm>
            <a:off x="13167409" y="4592320"/>
            <a:ext cx="4091891" cy="3332480"/>
          </a:xfrm>
          <a:prstGeom prst="rect">
            <a:avLst/>
          </a:prstGeom>
        </p:spPr>
        <p:txBody>
          <a:bodyPr lIns="0" tIns="0" rIns="0" bIns="0" rtlCol="0" anchor="t">
            <a:spAutoFit/>
          </a:bodyPr>
          <a:lstStyle/>
          <a:p>
            <a:pPr algn="ctr">
              <a:lnSpc>
                <a:spcPts val="5320"/>
              </a:lnSpc>
            </a:pPr>
            <a:r>
              <a:rPr lang="en-US" sz="3800">
                <a:solidFill>
                  <a:srgbClr val="0C3571"/>
                </a:solidFill>
                <a:latin typeface="Cloud"/>
                <a:ea typeface="Cloud"/>
                <a:cs typeface="Cloud"/>
                <a:sym typeface="Cloud"/>
              </a:rPr>
              <a:t>Union at anytime shall not have less than prescribed number of workers.</a:t>
            </a:r>
          </a:p>
        </p:txBody>
      </p:sp>
      <p:grpSp>
        <p:nvGrpSpPr>
          <p:cNvPr id="17" name="Group 17"/>
          <p:cNvGrpSpPr/>
          <p:nvPr/>
        </p:nvGrpSpPr>
        <p:grpSpPr>
          <a:xfrm>
            <a:off x="14152616" y="8868839"/>
            <a:ext cx="3808810" cy="1095033"/>
            <a:chOff x="0" y="0"/>
            <a:chExt cx="5078414" cy="1460044"/>
          </a:xfrm>
        </p:grpSpPr>
        <p:sp>
          <p:nvSpPr>
            <p:cNvPr id="18" name="Freeform 18"/>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TextBox 19"/>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AutoShape 8"/>
          <p:cNvSpPr/>
          <p:nvPr/>
        </p:nvSpPr>
        <p:spPr>
          <a:xfrm>
            <a:off x="2681432" y="4602030"/>
            <a:ext cx="12486166" cy="19050"/>
          </a:xfrm>
          <a:prstGeom prst="line">
            <a:avLst/>
          </a:prstGeom>
          <a:ln w="38100" cap="flat">
            <a:solidFill>
              <a:srgbClr val="000000"/>
            </a:solidFill>
            <a:prstDash val="solid"/>
            <a:headEnd type="none" w="sm" len="sm"/>
            <a:tailEnd type="none" w="sm" len="sm"/>
          </a:ln>
        </p:spPr>
      </p:sp>
      <p:sp>
        <p:nvSpPr>
          <p:cNvPr id="9" name="Freeform 9"/>
          <p:cNvSpPr/>
          <p:nvPr/>
        </p:nvSpPr>
        <p:spPr>
          <a:xfrm>
            <a:off x="2194239" y="4265637"/>
            <a:ext cx="710886" cy="710886"/>
          </a:xfrm>
          <a:custGeom>
            <a:avLst/>
            <a:gdLst/>
            <a:ahLst/>
            <a:cxnLst/>
            <a:rect l="l" t="t" r="r" b="b"/>
            <a:pathLst>
              <a:path w="710886" h="710886">
                <a:moveTo>
                  <a:pt x="0" y="0"/>
                </a:moveTo>
                <a:lnTo>
                  <a:pt x="710886" y="0"/>
                </a:lnTo>
                <a:lnTo>
                  <a:pt x="710886" y="710886"/>
                </a:lnTo>
                <a:lnTo>
                  <a:pt x="0" y="710886"/>
                </a:lnTo>
                <a:lnTo>
                  <a:pt x="0" y="0"/>
                </a:lnTo>
                <a:close/>
              </a:path>
            </a:pathLst>
          </a:custGeom>
          <a:blipFill>
            <a:blip r:embed="rId8"/>
            <a:stretch>
              <a:fillRect/>
            </a:stretch>
          </a:blipFill>
        </p:spPr>
      </p:sp>
      <p:sp>
        <p:nvSpPr>
          <p:cNvPr id="10" name="Freeform 10"/>
          <p:cNvSpPr/>
          <p:nvPr/>
        </p:nvSpPr>
        <p:spPr>
          <a:xfrm>
            <a:off x="8433114" y="4265637"/>
            <a:ext cx="710886" cy="710886"/>
          </a:xfrm>
          <a:custGeom>
            <a:avLst/>
            <a:gdLst/>
            <a:ahLst/>
            <a:cxnLst/>
            <a:rect l="l" t="t" r="r" b="b"/>
            <a:pathLst>
              <a:path w="710886" h="710886">
                <a:moveTo>
                  <a:pt x="0" y="0"/>
                </a:moveTo>
                <a:lnTo>
                  <a:pt x="710886" y="0"/>
                </a:lnTo>
                <a:lnTo>
                  <a:pt x="710886" y="710886"/>
                </a:lnTo>
                <a:lnTo>
                  <a:pt x="0" y="710886"/>
                </a:lnTo>
                <a:lnTo>
                  <a:pt x="0" y="0"/>
                </a:lnTo>
                <a:close/>
              </a:path>
            </a:pathLst>
          </a:custGeom>
          <a:blipFill>
            <a:blip r:embed="rId8"/>
            <a:stretch>
              <a:fillRect/>
            </a:stretch>
          </a:blipFill>
        </p:spPr>
      </p:sp>
      <p:sp>
        <p:nvSpPr>
          <p:cNvPr id="11" name="Freeform 11"/>
          <p:cNvSpPr/>
          <p:nvPr/>
        </p:nvSpPr>
        <p:spPr>
          <a:xfrm>
            <a:off x="14812155" y="4246587"/>
            <a:ext cx="710886" cy="710886"/>
          </a:xfrm>
          <a:custGeom>
            <a:avLst/>
            <a:gdLst/>
            <a:ahLst/>
            <a:cxnLst/>
            <a:rect l="l" t="t" r="r" b="b"/>
            <a:pathLst>
              <a:path w="710886" h="710886">
                <a:moveTo>
                  <a:pt x="0" y="0"/>
                </a:moveTo>
                <a:lnTo>
                  <a:pt x="710886" y="0"/>
                </a:lnTo>
                <a:lnTo>
                  <a:pt x="710886" y="710886"/>
                </a:lnTo>
                <a:lnTo>
                  <a:pt x="0" y="710886"/>
                </a:lnTo>
                <a:lnTo>
                  <a:pt x="0" y="0"/>
                </a:lnTo>
                <a:close/>
              </a:path>
            </a:pathLst>
          </a:custGeom>
          <a:blipFill>
            <a:blip r:embed="rId8"/>
            <a:stretch>
              <a:fillRect/>
            </a:stretch>
          </a:blipFill>
        </p:spPr>
      </p:sp>
      <p:sp>
        <p:nvSpPr>
          <p:cNvPr id="12" name="TextBox 12"/>
          <p:cNvSpPr txBox="1"/>
          <p:nvPr/>
        </p:nvSpPr>
        <p:spPr>
          <a:xfrm>
            <a:off x="1017075" y="5308834"/>
            <a:ext cx="3328713" cy="816804"/>
          </a:xfrm>
          <a:prstGeom prst="rect">
            <a:avLst/>
          </a:prstGeom>
        </p:spPr>
        <p:txBody>
          <a:bodyPr lIns="0" tIns="0" rIns="0" bIns="0" rtlCol="0" anchor="t">
            <a:spAutoFit/>
          </a:bodyPr>
          <a:lstStyle/>
          <a:p>
            <a:pPr algn="ctr">
              <a:lnSpc>
                <a:spcPts val="3279"/>
              </a:lnSpc>
            </a:pPr>
            <a:r>
              <a:rPr lang="en-US" sz="2342">
                <a:solidFill>
                  <a:srgbClr val="0C3571"/>
                </a:solidFill>
                <a:latin typeface="Cloud"/>
                <a:ea typeface="Cloud"/>
                <a:cs typeface="Cloud"/>
                <a:sym typeface="Cloud"/>
              </a:rPr>
              <a:t>The Industrial Disputes Act 1947</a:t>
            </a:r>
          </a:p>
        </p:txBody>
      </p:sp>
      <p:sp>
        <p:nvSpPr>
          <p:cNvPr id="13" name="TextBox 13"/>
          <p:cNvSpPr txBox="1"/>
          <p:nvPr/>
        </p:nvSpPr>
        <p:spPr>
          <a:xfrm>
            <a:off x="1771366" y="1585912"/>
            <a:ext cx="14574322" cy="1037273"/>
          </a:xfrm>
          <a:prstGeom prst="rect">
            <a:avLst/>
          </a:prstGeom>
        </p:spPr>
        <p:txBody>
          <a:bodyPr lIns="0" tIns="0" rIns="0" bIns="0" rtlCol="0" anchor="t">
            <a:spAutoFit/>
          </a:bodyPr>
          <a:lstStyle/>
          <a:p>
            <a:pPr algn="ctr">
              <a:lnSpc>
                <a:spcPts val="8487"/>
              </a:lnSpc>
            </a:pPr>
            <a:r>
              <a:rPr lang="en-US" sz="6062" b="1">
                <a:solidFill>
                  <a:srgbClr val="0C3571"/>
                </a:solidFill>
                <a:latin typeface="Anantason Bold"/>
                <a:ea typeface="Anantason Bold"/>
                <a:cs typeface="Anantason Bold"/>
                <a:sym typeface="Anantason Bold"/>
              </a:rPr>
              <a:t>THE INDUSTRIAL RELATIONS CODE</a:t>
            </a:r>
          </a:p>
        </p:txBody>
      </p:sp>
      <p:sp>
        <p:nvSpPr>
          <p:cNvPr id="14" name="TextBox 14"/>
          <p:cNvSpPr txBox="1"/>
          <p:nvPr/>
        </p:nvSpPr>
        <p:spPr>
          <a:xfrm>
            <a:off x="7124201" y="5308834"/>
            <a:ext cx="3328713" cy="816804"/>
          </a:xfrm>
          <a:prstGeom prst="rect">
            <a:avLst/>
          </a:prstGeom>
        </p:spPr>
        <p:txBody>
          <a:bodyPr lIns="0" tIns="0" rIns="0" bIns="0" rtlCol="0" anchor="t">
            <a:spAutoFit/>
          </a:bodyPr>
          <a:lstStyle/>
          <a:p>
            <a:pPr algn="ctr">
              <a:lnSpc>
                <a:spcPts val="3279"/>
              </a:lnSpc>
            </a:pPr>
            <a:r>
              <a:rPr lang="en-US" sz="2342">
                <a:solidFill>
                  <a:srgbClr val="0C3571"/>
                </a:solidFill>
                <a:latin typeface="Cloud"/>
                <a:ea typeface="Cloud"/>
                <a:cs typeface="Cloud"/>
                <a:sym typeface="Cloud"/>
              </a:rPr>
              <a:t>The Trade Unions Act         1926</a:t>
            </a:r>
          </a:p>
        </p:txBody>
      </p:sp>
      <p:sp>
        <p:nvSpPr>
          <p:cNvPr id="15" name="TextBox 15"/>
          <p:cNvSpPr txBox="1"/>
          <p:nvPr/>
        </p:nvSpPr>
        <p:spPr>
          <a:xfrm>
            <a:off x="13234214" y="5308834"/>
            <a:ext cx="4091891" cy="816804"/>
          </a:xfrm>
          <a:prstGeom prst="rect">
            <a:avLst/>
          </a:prstGeom>
        </p:spPr>
        <p:txBody>
          <a:bodyPr lIns="0" tIns="0" rIns="0" bIns="0" rtlCol="0" anchor="t">
            <a:spAutoFit/>
          </a:bodyPr>
          <a:lstStyle/>
          <a:p>
            <a:pPr algn="ctr">
              <a:lnSpc>
                <a:spcPts val="3279"/>
              </a:lnSpc>
            </a:pPr>
            <a:r>
              <a:rPr lang="en-US" sz="2342">
                <a:solidFill>
                  <a:srgbClr val="0C3571"/>
                </a:solidFill>
                <a:latin typeface="Cloud"/>
                <a:ea typeface="Cloud"/>
                <a:cs typeface="Cloud"/>
                <a:sym typeface="Cloud"/>
              </a:rPr>
              <a:t>The Industrial Employment</a:t>
            </a:r>
          </a:p>
          <a:p>
            <a:pPr algn="ctr">
              <a:lnSpc>
                <a:spcPts val="3279"/>
              </a:lnSpc>
            </a:pPr>
            <a:r>
              <a:rPr lang="en-US" sz="2342">
                <a:solidFill>
                  <a:srgbClr val="0C3571"/>
                </a:solidFill>
                <a:latin typeface="Cloud"/>
                <a:ea typeface="Cloud"/>
                <a:cs typeface="Cloud"/>
                <a:sym typeface="Cloud"/>
              </a:rPr>
              <a:t>    (Standing Orders) 1926</a:t>
            </a:r>
          </a:p>
        </p:txBody>
      </p:sp>
      <p:grpSp>
        <p:nvGrpSpPr>
          <p:cNvPr id="16" name="Group 16"/>
          <p:cNvGrpSpPr/>
          <p:nvPr/>
        </p:nvGrpSpPr>
        <p:grpSpPr>
          <a:xfrm>
            <a:off x="14143091" y="8868839"/>
            <a:ext cx="3808810" cy="1095033"/>
            <a:chOff x="0" y="0"/>
            <a:chExt cx="5078414" cy="1460044"/>
          </a:xfrm>
        </p:grpSpPr>
        <p:sp>
          <p:nvSpPr>
            <p:cNvPr id="17" name="Freeform 17"/>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8" name="TextBox 18"/>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rot="1895624">
            <a:off x="-3167472" y="4298326"/>
            <a:ext cx="13620857" cy="7939270"/>
          </a:xfrm>
          <a:custGeom>
            <a:avLst/>
            <a:gdLst/>
            <a:ahLst/>
            <a:cxnLst/>
            <a:rect l="l" t="t" r="r" b="b"/>
            <a:pathLst>
              <a:path w="13620857" h="7939270">
                <a:moveTo>
                  <a:pt x="0" y="0"/>
                </a:moveTo>
                <a:lnTo>
                  <a:pt x="13620858" y="0"/>
                </a:lnTo>
                <a:lnTo>
                  <a:pt x="13620858" y="7939270"/>
                </a:lnTo>
                <a:lnTo>
                  <a:pt x="0" y="79392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905125" y="2549525"/>
            <a:ext cx="11029507" cy="7737475"/>
          </a:xfrm>
          <a:prstGeom prst="rect">
            <a:avLst/>
          </a:prstGeom>
        </p:spPr>
        <p:txBody>
          <a:bodyPr lIns="0" tIns="0" rIns="0" bIns="0" rtlCol="0" anchor="t">
            <a:spAutoFit/>
          </a:bodyPr>
          <a:lstStyle/>
          <a:p>
            <a:pPr marL="863596" lvl="1" indent="-431798" algn="just">
              <a:lnSpc>
                <a:spcPts val="5599"/>
              </a:lnSpc>
              <a:buFont typeface="Arial"/>
              <a:buChar char="•"/>
            </a:pPr>
            <a:r>
              <a:rPr lang="en-US" sz="3999">
                <a:solidFill>
                  <a:srgbClr val="0C3571"/>
                </a:solidFill>
                <a:latin typeface="Cloud"/>
                <a:ea typeface="Cloud"/>
                <a:cs typeface="Cloud"/>
                <a:sym typeface="Cloud"/>
              </a:rPr>
              <a:t>Name of the Trade Union.</a:t>
            </a:r>
          </a:p>
          <a:p>
            <a:pPr marL="863596" lvl="1" indent="-431798" algn="just">
              <a:lnSpc>
                <a:spcPts val="5599"/>
              </a:lnSpc>
              <a:buFont typeface="Arial"/>
              <a:buChar char="•"/>
            </a:pPr>
            <a:r>
              <a:rPr lang="en-US" sz="3999">
                <a:solidFill>
                  <a:srgbClr val="0C3571"/>
                </a:solidFill>
                <a:latin typeface="Cloud"/>
                <a:ea typeface="Cloud"/>
                <a:cs typeface="Cloud"/>
                <a:sym typeface="Cloud"/>
              </a:rPr>
              <a:t>Object</a:t>
            </a:r>
          </a:p>
          <a:p>
            <a:pPr marL="863596" lvl="1" indent="-431798" algn="just">
              <a:lnSpc>
                <a:spcPts val="5599"/>
              </a:lnSpc>
              <a:buFont typeface="Arial"/>
              <a:buChar char="•"/>
            </a:pPr>
            <a:r>
              <a:rPr lang="en-US" sz="3999">
                <a:solidFill>
                  <a:srgbClr val="0C3571"/>
                </a:solidFill>
                <a:latin typeface="Cloud"/>
                <a:ea typeface="Cloud"/>
                <a:cs typeface="Cloud"/>
                <a:sym typeface="Cloud"/>
              </a:rPr>
              <a:t>Procedure of Administration</a:t>
            </a:r>
          </a:p>
          <a:p>
            <a:pPr marL="863596" lvl="1" indent="-431798" algn="just">
              <a:lnSpc>
                <a:spcPts val="5599"/>
              </a:lnSpc>
              <a:buFont typeface="Arial"/>
              <a:buChar char="•"/>
            </a:pPr>
            <a:r>
              <a:rPr lang="en-US" sz="3999">
                <a:solidFill>
                  <a:srgbClr val="0C3571"/>
                </a:solidFill>
                <a:latin typeface="Cloud"/>
                <a:ea typeface="Cloud"/>
                <a:cs typeface="Cloud"/>
                <a:sym typeface="Cloud"/>
              </a:rPr>
              <a:t>Purpose</a:t>
            </a:r>
          </a:p>
          <a:p>
            <a:pPr marL="863596" lvl="1" indent="-431798" algn="just">
              <a:lnSpc>
                <a:spcPts val="5599"/>
              </a:lnSpc>
              <a:buFont typeface="Arial"/>
              <a:buChar char="•"/>
            </a:pPr>
            <a:r>
              <a:rPr lang="en-US" sz="3999">
                <a:solidFill>
                  <a:srgbClr val="0C3571"/>
                </a:solidFill>
                <a:latin typeface="Cloud"/>
                <a:ea typeface="Cloud"/>
                <a:cs typeface="Cloud"/>
                <a:sym typeface="Cloud"/>
              </a:rPr>
              <a:t>Dissolution of Union</a:t>
            </a:r>
          </a:p>
          <a:p>
            <a:pPr marL="863596" lvl="1" indent="-431798" algn="just">
              <a:lnSpc>
                <a:spcPts val="5599"/>
              </a:lnSpc>
              <a:buFont typeface="Arial"/>
              <a:buChar char="•"/>
            </a:pPr>
            <a:r>
              <a:rPr lang="en-US" sz="3999">
                <a:solidFill>
                  <a:srgbClr val="0C3571"/>
                </a:solidFill>
                <a:latin typeface="Cloud"/>
                <a:ea typeface="Cloud"/>
                <a:cs typeface="Cloud"/>
                <a:sym typeface="Cloud"/>
              </a:rPr>
              <a:t>Amendment</a:t>
            </a:r>
          </a:p>
          <a:p>
            <a:pPr marL="863596" lvl="1" indent="-431798" algn="just">
              <a:lnSpc>
                <a:spcPts val="5599"/>
              </a:lnSpc>
              <a:buFont typeface="Arial"/>
              <a:buChar char="•"/>
            </a:pPr>
            <a:r>
              <a:rPr lang="en-US" sz="3999">
                <a:solidFill>
                  <a:srgbClr val="0C3571"/>
                </a:solidFill>
                <a:latin typeface="Cloud"/>
                <a:ea typeface="Cloud"/>
                <a:cs typeface="Cloud"/>
                <a:sym typeface="Cloud"/>
              </a:rPr>
              <a:t>Procedure of elections of executive members</a:t>
            </a:r>
          </a:p>
          <a:p>
            <a:pPr marL="863596" lvl="1" indent="-431798" algn="just">
              <a:lnSpc>
                <a:spcPts val="5599"/>
              </a:lnSpc>
              <a:buFont typeface="Arial"/>
              <a:buChar char="•"/>
            </a:pPr>
            <a:r>
              <a:rPr lang="en-US" sz="3999">
                <a:solidFill>
                  <a:srgbClr val="0C3571"/>
                </a:solidFill>
                <a:latin typeface="Cloud"/>
                <a:ea typeface="Cloud"/>
                <a:cs typeface="Cloud"/>
                <a:sym typeface="Cloud"/>
              </a:rPr>
              <a:t>Conditions for entitlement of benefits and foretiture</a:t>
            </a:r>
          </a:p>
          <a:p>
            <a:pPr algn="just">
              <a:lnSpc>
                <a:spcPts val="5599"/>
              </a:lnSpc>
            </a:pPr>
            <a:endParaRPr lang="en-US" sz="3999">
              <a:solidFill>
                <a:srgbClr val="0C3571"/>
              </a:solidFill>
              <a:latin typeface="Cloud"/>
              <a:ea typeface="Cloud"/>
              <a:cs typeface="Cloud"/>
              <a:sym typeface="Cloud"/>
            </a:endParaRPr>
          </a:p>
        </p:txBody>
      </p:sp>
      <p:sp>
        <p:nvSpPr>
          <p:cNvPr id="9" name="TextBox 9"/>
          <p:cNvSpPr txBox="1"/>
          <p:nvPr/>
        </p:nvSpPr>
        <p:spPr>
          <a:xfrm>
            <a:off x="1028700" y="367382"/>
            <a:ext cx="11820607" cy="1997202"/>
          </a:xfrm>
          <a:prstGeom prst="rect">
            <a:avLst/>
          </a:prstGeom>
        </p:spPr>
        <p:txBody>
          <a:bodyPr lIns="0" tIns="0" rIns="0" bIns="0" rtlCol="0" anchor="t">
            <a:spAutoFit/>
          </a:bodyPr>
          <a:lstStyle/>
          <a:p>
            <a:pPr algn="ctr">
              <a:lnSpc>
                <a:spcPts val="8043"/>
              </a:lnSpc>
            </a:pPr>
            <a:r>
              <a:rPr lang="en-US" sz="5745" b="1">
                <a:solidFill>
                  <a:srgbClr val="0C3571"/>
                </a:solidFill>
                <a:latin typeface="Anantason Bold"/>
                <a:ea typeface="Anantason Bold"/>
                <a:cs typeface="Anantason Bold"/>
                <a:sym typeface="Anantason Bold"/>
              </a:rPr>
              <a:t>ELEMENTS OF CONSTITUTION OF TRADE UNION</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771366" y="385790"/>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S.14 - </a:t>
            </a:r>
          </a:p>
          <a:p>
            <a:pPr algn="ctr">
              <a:lnSpc>
                <a:spcPts val="7284"/>
              </a:lnSpc>
            </a:pPr>
            <a:r>
              <a:rPr lang="en-US" sz="5202" b="1">
                <a:solidFill>
                  <a:srgbClr val="0C3571"/>
                </a:solidFill>
                <a:latin typeface="Anantason Bold"/>
                <a:ea typeface="Anantason Bold"/>
                <a:cs typeface="Anantason Bold"/>
                <a:sym typeface="Anantason Bold"/>
              </a:rPr>
              <a:t>RECOGNITION</a:t>
            </a:r>
          </a:p>
        </p:txBody>
      </p:sp>
      <p:sp>
        <p:nvSpPr>
          <p:cNvPr id="9" name="TextBox 9"/>
          <p:cNvSpPr txBox="1"/>
          <p:nvPr/>
        </p:nvSpPr>
        <p:spPr>
          <a:xfrm>
            <a:off x="2905125" y="2630870"/>
            <a:ext cx="11905209" cy="5889767"/>
          </a:xfrm>
          <a:prstGeom prst="rect">
            <a:avLst/>
          </a:prstGeom>
        </p:spPr>
        <p:txBody>
          <a:bodyPr lIns="0" tIns="0" rIns="0" bIns="0" rtlCol="0" anchor="t">
            <a:spAutoFit/>
          </a:bodyPr>
          <a:lstStyle/>
          <a:p>
            <a:pPr marL="907698" lvl="1" indent="-453849" algn="just">
              <a:lnSpc>
                <a:spcPts val="5885"/>
              </a:lnSpc>
              <a:buFont typeface="Arial"/>
              <a:buChar char="•"/>
            </a:pPr>
            <a:r>
              <a:rPr lang="en-US" sz="4204">
                <a:solidFill>
                  <a:srgbClr val="0C3571"/>
                </a:solidFill>
                <a:latin typeface="Cloud"/>
                <a:ea typeface="Cloud"/>
                <a:cs typeface="Cloud"/>
                <a:sym typeface="Cloud"/>
              </a:rPr>
              <a:t>If only one union is operating, then employer will recognize it as Sole Negotiating Union</a:t>
            </a:r>
          </a:p>
          <a:p>
            <a:pPr marL="907698" lvl="1" indent="-453849" algn="just">
              <a:lnSpc>
                <a:spcPts val="5885"/>
              </a:lnSpc>
              <a:buFont typeface="Arial"/>
              <a:buChar char="•"/>
            </a:pPr>
            <a:r>
              <a:rPr lang="en-US" sz="4204">
                <a:solidFill>
                  <a:srgbClr val="0C3571"/>
                </a:solidFill>
                <a:latin typeface="Cloud"/>
                <a:ea typeface="Cloud"/>
                <a:cs typeface="Cloud"/>
                <a:sym typeface="Cloud"/>
              </a:rPr>
              <a:t>Minimum Period 3 years and maximum 5 years</a:t>
            </a:r>
          </a:p>
          <a:p>
            <a:pPr marL="907698" lvl="1" indent="-453849" algn="just">
              <a:lnSpc>
                <a:spcPts val="5885"/>
              </a:lnSpc>
              <a:buFont typeface="Arial"/>
              <a:buChar char="•"/>
            </a:pPr>
            <a:r>
              <a:rPr lang="en-US" sz="4204">
                <a:solidFill>
                  <a:srgbClr val="0C3571"/>
                </a:solidFill>
                <a:latin typeface="Cloud"/>
                <a:ea typeface="Cloud"/>
                <a:cs typeface="Cloud"/>
                <a:sym typeface="Cloud"/>
              </a:rPr>
              <a:t>In case of multiple Unions, Union with 51% membership shall be recognize as Sole Negotiating Union by employer</a:t>
            </a:r>
          </a:p>
          <a:p>
            <a:pPr algn="just">
              <a:lnSpc>
                <a:spcPts val="5885"/>
              </a:lnSpc>
            </a:pPr>
            <a:endParaRPr lang="en-US" sz="4204">
              <a:solidFill>
                <a:srgbClr val="0C3571"/>
              </a:solidFill>
              <a:latin typeface="Cloud"/>
              <a:ea typeface="Cloud"/>
              <a:cs typeface="Cloud"/>
              <a:sym typeface="Cloud"/>
            </a:endParaRP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443739" y="933450"/>
            <a:ext cx="12327169" cy="887399"/>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NEGOTIATING COUNCIL</a:t>
            </a:r>
          </a:p>
        </p:txBody>
      </p:sp>
      <p:sp>
        <p:nvSpPr>
          <p:cNvPr id="9" name="TextBox 9"/>
          <p:cNvSpPr txBox="1"/>
          <p:nvPr/>
        </p:nvSpPr>
        <p:spPr>
          <a:xfrm>
            <a:off x="4573814" y="2682733"/>
            <a:ext cx="10197093" cy="5889767"/>
          </a:xfrm>
          <a:prstGeom prst="rect">
            <a:avLst/>
          </a:prstGeom>
        </p:spPr>
        <p:txBody>
          <a:bodyPr lIns="0" tIns="0" rIns="0" bIns="0" rtlCol="0" anchor="t">
            <a:spAutoFit/>
          </a:bodyPr>
          <a:lstStyle/>
          <a:p>
            <a:pPr marL="907698" lvl="1" indent="-453849" algn="just">
              <a:lnSpc>
                <a:spcPts val="5885"/>
              </a:lnSpc>
              <a:buFont typeface="Arial"/>
              <a:buChar char="•"/>
            </a:pPr>
            <a:r>
              <a:rPr lang="en-US" sz="4204">
                <a:solidFill>
                  <a:srgbClr val="0C3571"/>
                </a:solidFill>
                <a:latin typeface="Cloud"/>
                <a:ea typeface="Cloud"/>
                <a:cs typeface="Cloud"/>
                <a:sym typeface="Cloud"/>
              </a:rPr>
              <a:t>When none of the unions has 51% membership, a negotiation council is constituted by employer, which must have more than 20% of support.</a:t>
            </a:r>
          </a:p>
          <a:p>
            <a:pPr marL="907698" lvl="1" indent="-453849" algn="just">
              <a:lnSpc>
                <a:spcPts val="5885"/>
              </a:lnSpc>
              <a:buFont typeface="Arial"/>
              <a:buChar char="•"/>
            </a:pPr>
            <a:r>
              <a:rPr lang="en-US" sz="4204">
                <a:solidFill>
                  <a:srgbClr val="0C3571"/>
                </a:solidFill>
                <a:latin typeface="Cloud"/>
                <a:ea typeface="Cloud"/>
                <a:cs typeface="Cloud"/>
                <a:sym typeface="Cloud"/>
              </a:rPr>
              <a:t>Negotiating Council shall sign a settlement agreement.</a:t>
            </a:r>
          </a:p>
          <a:p>
            <a:pPr marL="907698" lvl="1" indent="-453849" algn="just">
              <a:lnSpc>
                <a:spcPts val="5885"/>
              </a:lnSpc>
              <a:buFont typeface="Arial"/>
              <a:buChar char="•"/>
            </a:pPr>
            <a:r>
              <a:rPr lang="en-US" sz="4204">
                <a:solidFill>
                  <a:srgbClr val="0C3571"/>
                </a:solidFill>
                <a:latin typeface="Cloud"/>
                <a:ea typeface="Cloud"/>
                <a:cs typeface="Cloud"/>
                <a:sym typeface="Cloud"/>
              </a:rPr>
              <a:t>Intra Union dispute will be decided by Industrial Tribunal.</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rot="-650884">
            <a:off x="-1520413" y="6340999"/>
            <a:ext cx="10010023" cy="5834602"/>
          </a:xfrm>
          <a:custGeom>
            <a:avLst/>
            <a:gdLst/>
            <a:ahLst/>
            <a:cxnLst/>
            <a:rect l="l" t="t" r="r" b="b"/>
            <a:pathLst>
              <a:path w="10010023" h="5834602">
                <a:moveTo>
                  <a:pt x="0" y="0"/>
                </a:moveTo>
                <a:lnTo>
                  <a:pt x="10010023" y="0"/>
                </a:lnTo>
                <a:lnTo>
                  <a:pt x="10010023" y="5834602"/>
                </a:lnTo>
                <a:lnTo>
                  <a:pt x="0" y="58346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ELIGIBILITY &amp; POLITICAL NEUTRALITY FOR TRADE UNION OFFICE</a:t>
            </a:r>
          </a:p>
        </p:txBody>
      </p:sp>
      <p:sp>
        <p:nvSpPr>
          <p:cNvPr id="9" name="TextBox 9"/>
          <p:cNvSpPr txBox="1"/>
          <p:nvPr/>
        </p:nvSpPr>
        <p:spPr>
          <a:xfrm>
            <a:off x="377985" y="2990075"/>
            <a:ext cx="6213227" cy="1826644"/>
          </a:xfrm>
          <a:prstGeom prst="rect">
            <a:avLst/>
          </a:prstGeom>
        </p:spPr>
        <p:txBody>
          <a:bodyPr lIns="0" tIns="0" rIns="0" bIns="0" rtlCol="0" anchor="t">
            <a:spAutoFit/>
          </a:bodyPr>
          <a:lstStyle/>
          <a:p>
            <a:pPr algn="just">
              <a:lnSpc>
                <a:spcPts val="4843"/>
              </a:lnSpc>
            </a:pPr>
            <a:r>
              <a:rPr lang="en-US" sz="3459" b="1">
                <a:solidFill>
                  <a:srgbClr val="0C3571"/>
                </a:solidFill>
                <a:latin typeface="Cloud Bold"/>
                <a:ea typeface="Cloud Bold"/>
                <a:cs typeface="Cloud Bold"/>
                <a:sym typeface="Cloud Bold"/>
              </a:rPr>
              <a:t>Minimum Age: </a:t>
            </a:r>
          </a:p>
          <a:p>
            <a:pPr algn="just">
              <a:lnSpc>
                <a:spcPts val="4843"/>
              </a:lnSpc>
            </a:pPr>
            <a:r>
              <a:rPr lang="en-US" sz="3459">
                <a:solidFill>
                  <a:srgbClr val="0C3571"/>
                </a:solidFill>
                <a:latin typeface="Cloud"/>
                <a:ea typeface="Cloud"/>
                <a:cs typeface="Cloud"/>
                <a:sym typeface="Cloud"/>
              </a:rPr>
              <a:t>18 years to be a member of a trade union.</a:t>
            </a:r>
          </a:p>
        </p:txBody>
      </p:sp>
      <p:sp>
        <p:nvSpPr>
          <p:cNvPr id="10" name="TextBox 10"/>
          <p:cNvSpPr txBox="1"/>
          <p:nvPr/>
        </p:nvSpPr>
        <p:spPr>
          <a:xfrm>
            <a:off x="427628" y="5435844"/>
            <a:ext cx="6213227" cy="2436244"/>
          </a:xfrm>
          <a:prstGeom prst="rect">
            <a:avLst/>
          </a:prstGeom>
        </p:spPr>
        <p:txBody>
          <a:bodyPr lIns="0" tIns="0" rIns="0" bIns="0" rtlCol="0" anchor="t">
            <a:spAutoFit/>
          </a:bodyPr>
          <a:lstStyle/>
          <a:p>
            <a:pPr algn="just">
              <a:lnSpc>
                <a:spcPts val="4843"/>
              </a:lnSpc>
            </a:pPr>
            <a:r>
              <a:rPr lang="en-US" sz="3459" b="1">
                <a:solidFill>
                  <a:srgbClr val="0C3571"/>
                </a:solidFill>
                <a:latin typeface="Cloud Bold"/>
                <a:ea typeface="Cloud Bold"/>
                <a:cs typeface="Cloud Bold"/>
                <a:sym typeface="Cloud Bold"/>
              </a:rPr>
              <a:t>Membership:</a:t>
            </a:r>
          </a:p>
          <a:p>
            <a:pPr algn="just">
              <a:lnSpc>
                <a:spcPts val="4843"/>
              </a:lnSpc>
            </a:pPr>
            <a:r>
              <a:rPr lang="en-US" sz="3459">
                <a:solidFill>
                  <a:srgbClr val="0C3571"/>
                </a:solidFill>
                <a:latin typeface="Cloud"/>
                <a:ea typeface="Cloud"/>
                <a:cs typeface="Cloud"/>
                <a:sym typeface="Cloud"/>
              </a:rPr>
              <a:t>Only employees of the establishment can be members.</a:t>
            </a:r>
          </a:p>
        </p:txBody>
      </p:sp>
      <p:sp>
        <p:nvSpPr>
          <p:cNvPr id="11" name="TextBox 11"/>
          <p:cNvSpPr txBox="1"/>
          <p:nvPr/>
        </p:nvSpPr>
        <p:spPr>
          <a:xfrm>
            <a:off x="9144000" y="2496628"/>
            <a:ext cx="8391658" cy="2436244"/>
          </a:xfrm>
          <a:prstGeom prst="rect">
            <a:avLst/>
          </a:prstGeom>
        </p:spPr>
        <p:txBody>
          <a:bodyPr lIns="0" tIns="0" rIns="0" bIns="0" rtlCol="0" anchor="t">
            <a:spAutoFit/>
          </a:bodyPr>
          <a:lstStyle/>
          <a:p>
            <a:pPr algn="just">
              <a:lnSpc>
                <a:spcPts val="4843"/>
              </a:lnSpc>
            </a:pPr>
            <a:endParaRPr/>
          </a:p>
          <a:p>
            <a:pPr algn="just">
              <a:lnSpc>
                <a:spcPts val="4843"/>
              </a:lnSpc>
            </a:pPr>
            <a:r>
              <a:rPr lang="en-US" sz="3459" b="1">
                <a:solidFill>
                  <a:srgbClr val="0C3571"/>
                </a:solidFill>
                <a:latin typeface="Cloud Bold"/>
                <a:ea typeface="Cloud Bold"/>
                <a:cs typeface="Cloud Bold"/>
                <a:sym typeface="Cloud Bold"/>
              </a:rPr>
              <a:t>Political Neutrality: </a:t>
            </a:r>
          </a:p>
          <a:p>
            <a:pPr algn="just">
              <a:lnSpc>
                <a:spcPts val="4843"/>
              </a:lnSpc>
            </a:pPr>
            <a:r>
              <a:rPr lang="en-US" sz="3459">
                <a:solidFill>
                  <a:srgbClr val="0C3571"/>
                </a:solidFill>
                <a:latin typeface="Cloud"/>
                <a:ea typeface="Cloud"/>
                <a:cs typeface="Cloud"/>
                <a:sym typeface="Cloud"/>
              </a:rPr>
              <a:t>No Minister or person holding office of profit can become office bearer </a:t>
            </a:r>
          </a:p>
        </p:txBody>
      </p:sp>
      <p:sp>
        <p:nvSpPr>
          <p:cNvPr id="12" name="TextBox 12"/>
          <p:cNvSpPr txBox="1"/>
          <p:nvPr/>
        </p:nvSpPr>
        <p:spPr>
          <a:xfrm>
            <a:off x="9241086" y="5743528"/>
            <a:ext cx="8294572" cy="3045844"/>
          </a:xfrm>
          <a:prstGeom prst="rect">
            <a:avLst/>
          </a:prstGeom>
        </p:spPr>
        <p:txBody>
          <a:bodyPr lIns="0" tIns="0" rIns="0" bIns="0" rtlCol="0" anchor="t">
            <a:spAutoFit/>
          </a:bodyPr>
          <a:lstStyle/>
          <a:p>
            <a:pPr algn="just">
              <a:lnSpc>
                <a:spcPts val="4843"/>
              </a:lnSpc>
            </a:pPr>
            <a:r>
              <a:rPr lang="en-US" sz="3459">
                <a:solidFill>
                  <a:srgbClr val="0C3571"/>
                </a:solidFill>
                <a:latin typeface="Cloud"/>
                <a:ea typeface="Cloud"/>
                <a:cs typeface="Cloud"/>
                <a:sym typeface="Cloud"/>
              </a:rPr>
              <a:t>A person convicted for moral turpitude &amp; sentenced for imprisonment can become office bearer only after 5 years from the date of release.</a:t>
            </a:r>
          </a:p>
          <a:p>
            <a:pPr algn="just">
              <a:lnSpc>
                <a:spcPts val="4843"/>
              </a:lnSpc>
            </a:pPr>
            <a:endParaRPr lang="en-US" sz="3459">
              <a:solidFill>
                <a:srgbClr val="0C3571"/>
              </a:solidFill>
              <a:latin typeface="Cloud"/>
              <a:ea typeface="Cloud"/>
              <a:cs typeface="Cloud"/>
              <a:sym typeface="Cloud"/>
            </a:endParaRPr>
          </a:p>
        </p:txBody>
      </p:sp>
      <p:grpSp>
        <p:nvGrpSpPr>
          <p:cNvPr id="13" name="Group 13"/>
          <p:cNvGrpSpPr/>
          <p:nvPr/>
        </p:nvGrpSpPr>
        <p:grpSpPr>
          <a:xfrm>
            <a:off x="14143091" y="8868839"/>
            <a:ext cx="3808810" cy="1095033"/>
            <a:chOff x="0" y="0"/>
            <a:chExt cx="5078414" cy="1460044"/>
          </a:xfrm>
        </p:grpSpPr>
        <p:sp>
          <p:nvSpPr>
            <p:cNvPr id="14" name="Freeform 14"/>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366097" y="746736"/>
            <a:ext cx="10502591"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MODEL STANDING ORDERS (SECTION 28 TO 39)</a:t>
            </a:r>
          </a:p>
        </p:txBody>
      </p:sp>
      <p:sp>
        <p:nvSpPr>
          <p:cNvPr id="9" name="TextBox 9"/>
          <p:cNvSpPr txBox="1"/>
          <p:nvPr/>
        </p:nvSpPr>
        <p:spPr>
          <a:xfrm>
            <a:off x="1771366" y="2630870"/>
            <a:ext cx="16059036" cy="6627430"/>
          </a:xfrm>
          <a:prstGeom prst="rect">
            <a:avLst/>
          </a:prstGeom>
        </p:spPr>
        <p:txBody>
          <a:bodyPr lIns="0" tIns="0" rIns="0" bIns="0" rtlCol="0" anchor="t">
            <a:spAutoFit/>
          </a:bodyPr>
          <a:lstStyle/>
          <a:p>
            <a:pPr marL="907698" lvl="1" indent="-453849" algn="just">
              <a:lnSpc>
                <a:spcPts val="5885"/>
              </a:lnSpc>
              <a:buFont typeface="Arial"/>
              <a:buChar char="•"/>
            </a:pPr>
            <a:r>
              <a:rPr lang="en-US" sz="4204">
                <a:solidFill>
                  <a:srgbClr val="0C3571"/>
                </a:solidFill>
                <a:latin typeface="Cloud"/>
                <a:ea typeface="Cloud"/>
                <a:cs typeface="Cloud"/>
                <a:sym typeface="Cloud"/>
              </a:rPr>
              <a:t>This provision shall apply on establishment having 300 or more workers </a:t>
            </a:r>
          </a:p>
          <a:p>
            <a:pPr marL="907698" lvl="1" indent="-453849" algn="just">
              <a:lnSpc>
                <a:spcPts val="5885"/>
              </a:lnSpc>
              <a:buFont typeface="Arial"/>
              <a:buChar char="•"/>
            </a:pPr>
            <a:r>
              <a:rPr lang="en-US" sz="4204">
                <a:solidFill>
                  <a:srgbClr val="0C3571"/>
                </a:solidFill>
                <a:latin typeface="Cloud"/>
                <a:ea typeface="Cloud"/>
                <a:cs typeface="Cloud"/>
                <a:sym typeface="Cloud"/>
              </a:rPr>
              <a:t>Government may prescribe Industry-wise Model Orders</a:t>
            </a:r>
          </a:p>
          <a:p>
            <a:pPr marL="907698" lvl="1" indent="-453849" algn="just">
              <a:lnSpc>
                <a:spcPts val="5885"/>
              </a:lnSpc>
              <a:buFont typeface="Arial"/>
              <a:buChar char="•"/>
            </a:pPr>
            <a:r>
              <a:rPr lang="en-US" sz="4204">
                <a:solidFill>
                  <a:srgbClr val="0C3571"/>
                </a:solidFill>
                <a:latin typeface="Cloud"/>
                <a:ea typeface="Cloud"/>
                <a:cs typeface="Cloud"/>
                <a:sym typeface="Cloud"/>
              </a:rPr>
              <a:t>Submission: Draft to be submitted within 6 months; consult Trade / Negotiating Union</a:t>
            </a:r>
          </a:p>
          <a:p>
            <a:pPr marL="907698" lvl="1" indent="-453849" algn="just">
              <a:lnSpc>
                <a:spcPts val="5885"/>
              </a:lnSpc>
              <a:buFont typeface="Arial"/>
              <a:buChar char="•"/>
            </a:pPr>
            <a:r>
              <a:rPr lang="en-US" sz="4204">
                <a:solidFill>
                  <a:srgbClr val="0C3571"/>
                </a:solidFill>
                <a:latin typeface="Cloud"/>
                <a:ea typeface="Cloud"/>
                <a:cs typeface="Cloud"/>
                <a:sym typeface="Cloud"/>
              </a:rPr>
              <a:t>The Industries which do not have 300 or more workers, will continue to be governed by the Standing Orders which were applicable to them prior to commencement of this Code,</a:t>
            </a:r>
          </a:p>
          <a:p>
            <a:pPr algn="just">
              <a:lnSpc>
                <a:spcPts val="5885"/>
              </a:lnSpc>
            </a:pPr>
            <a:endParaRPr lang="en-US" sz="4204">
              <a:solidFill>
                <a:srgbClr val="0C3571"/>
              </a:solidFill>
              <a:latin typeface="Cloud"/>
              <a:ea typeface="Cloud"/>
              <a:cs typeface="Cloud"/>
              <a:sym typeface="Cloud"/>
            </a:endParaRP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748025"/>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366097" y="746736"/>
            <a:ext cx="10502591"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MODEL STANDING ORDERS (SECTION 28 TO 39)</a:t>
            </a:r>
          </a:p>
        </p:txBody>
      </p:sp>
      <p:sp>
        <p:nvSpPr>
          <p:cNvPr id="9" name="TextBox 9"/>
          <p:cNvSpPr txBox="1"/>
          <p:nvPr/>
        </p:nvSpPr>
        <p:spPr>
          <a:xfrm>
            <a:off x="1314450" y="2630870"/>
            <a:ext cx="16059036" cy="6627430"/>
          </a:xfrm>
          <a:prstGeom prst="rect">
            <a:avLst/>
          </a:prstGeom>
        </p:spPr>
        <p:txBody>
          <a:bodyPr lIns="0" tIns="0" rIns="0" bIns="0" rtlCol="0" anchor="t">
            <a:spAutoFit/>
          </a:bodyPr>
          <a:lstStyle/>
          <a:p>
            <a:pPr marL="907698" lvl="1" indent="-453849" algn="just">
              <a:lnSpc>
                <a:spcPts val="5885"/>
              </a:lnSpc>
              <a:buFont typeface="Arial"/>
              <a:buChar char="•"/>
            </a:pPr>
            <a:r>
              <a:rPr lang="en-US" sz="4204">
                <a:solidFill>
                  <a:srgbClr val="0C3571"/>
                </a:solidFill>
                <a:latin typeface="Cloud"/>
                <a:ea typeface="Cloud"/>
                <a:cs typeface="Cloud"/>
                <a:sym typeface="Cloud"/>
              </a:rPr>
              <a:t>The Government will notify Model Standing Orders u/s 29 and any establishment may submit their draft Standing Orders within 6 months from the date of commencement of Code to the Certifying Officer,</a:t>
            </a:r>
          </a:p>
          <a:p>
            <a:pPr marL="907698" lvl="1" indent="-453849" algn="just">
              <a:lnSpc>
                <a:spcPts val="5885"/>
              </a:lnSpc>
              <a:buFont typeface="Arial"/>
              <a:buChar char="•"/>
            </a:pPr>
            <a:r>
              <a:rPr lang="en-US" sz="4204">
                <a:solidFill>
                  <a:srgbClr val="0C3571"/>
                </a:solidFill>
                <a:latin typeface="Cloud"/>
                <a:ea typeface="Cloud"/>
                <a:cs typeface="Cloud"/>
                <a:sym typeface="Cloud"/>
              </a:rPr>
              <a:t>The Employer shall consult Negotiating Union or Negotiating Council in respect of draft of Standing Orders,</a:t>
            </a:r>
          </a:p>
          <a:p>
            <a:pPr marL="907698" lvl="1" indent="-453849" algn="just">
              <a:lnSpc>
                <a:spcPts val="5885"/>
              </a:lnSpc>
              <a:buFont typeface="Arial"/>
              <a:buChar char="•"/>
            </a:pPr>
            <a:r>
              <a:rPr lang="en-US" sz="4204">
                <a:solidFill>
                  <a:srgbClr val="0C3571"/>
                </a:solidFill>
                <a:latin typeface="Cloud"/>
                <a:ea typeface="Cloud"/>
                <a:cs typeface="Cloud"/>
                <a:sym typeface="Cloud"/>
              </a:rPr>
              <a:t>The Certifying Officer will issue notice in absence of Union to representatives of workers,</a:t>
            </a:r>
          </a:p>
          <a:p>
            <a:pPr algn="just">
              <a:lnSpc>
                <a:spcPts val="5885"/>
              </a:lnSpc>
            </a:pPr>
            <a:endParaRPr lang="en-US" sz="4204">
              <a:solidFill>
                <a:srgbClr val="0C3571"/>
              </a:solidFill>
              <a:latin typeface="Cloud"/>
              <a:ea typeface="Cloud"/>
              <a:cs typeface="Cloud"/>
              <a:sym typeface="Cloud"/>
            </a:endParaRP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748025"/>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366097" y="746736"/>
            <a:ext cx="10502591"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MODEL STANDING ORDERS (SECTION 28 TO 39)</a:t>
            </a:r>
          </a:p>
        </p:txBody>
      </p:sp>
      <p:sp>
        <p:nvSpPr>
          <p:cNvPr id="9" name="TextBox 9"/>
          <p:cNvSpPr txBox="1"/>
          <p:nvPr/>
        </p:nvSpPr>
        <p:spPr>
          <a:xfrm>
            <a:off x="1314450" y="2630870"/>
            <a:ext cx="16059036" cy="6627430"/>
          </a:xfrm>
          <a:prstGeom prst="rect">
            <a:avLst/>
          </a:prstGeom>
        </p:spPr>
        <p:txBody>
          <a:bodyPr lIns="0" tIns="0" rIns="0" bIns="0" rtlCol="0" anchor="t">
            <a:spAutoFit/>
          </a:bodyPr>
          <a:lstStyle/>
          <a:p>
            <a:pPr marL="907698" lvl="1" indent="-453849" algn="just">
              <a:lnSpc>
                <a:spcPts val="5885"/>
              </a:lnSpc>
              <a:buFont typeface="Arial"/>
              <a:buChar char="•"/>
            </a:pPr>
            <a:r>
              <a:rPr lang="en-US" sz="4204">
                <a:solidFill>
                  <a:srgbClr val="0C3571"/>
                </a:solidFill>
                <a:latin typeface="Cloud"/>
                <a:ea typeface="Cloud"/>
                <a:cs typeface="Cloud"/>
                <a:sym typeface="Cloud"/>
              </a:rPr>
              <a:t>If Certifying Officer does not complete or fails to complete procedure for certification within 60 days from the date of receipt of the it, the modification shall be deemed to be certified,</a:t>
            </a:r>
          </a:p>
          <a:p>
            <a:pPr marL="907698" lvl="1" indent="-453849" algn="just">
              <a:lnSpc>
                <a:spcPts val="5885"/>
              </a:lnSpc>
              <a:buFont typeface="Arial"/>
              <a:buChar char="•"/>
            </a:pPr>
            <a:r>
              <a:rPr lang="en-US" sz="4204">
                <a:solidFill>
                  <a:srgbClr val="0C3571"/>
                </a:solidFill>
                <a:latin typeface="Cloud"/>
                <a:ea typeface="Cloud"/>
                <a:cs typeface="Cloud"/>
                <a:sym typeface="Cloud"/>
              </a:rPr>
              <a:t>S-86 (10) govern the penalty provision ofSubmission of Draft Standing orders (on crossing 300 workmen) or altering Certified Standing orders without authorization Rs. 50,000/- to 2,00,000/- for the first time and Rs. 2,000/- per day if continuing offence, till it is cleared.</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748025"/>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366097" y="746736"/>
            <a:ext cx="10502591"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MODEL STANDING ORDERS (SECTION 28 TO 39)</a:t>
            </a:r>
          </a:p>
        </p:txBody>
      </p:sp>
      <p:sp>
        <p:nvSpPr>
          <p:cNvPr id="9" name="TextBox 9"/>
          <p:cNvSpPr txBox="1"/>
          <p:nvPr/>
        </p:nvSpPr>
        <p:spPr>
          <a:xfrm>
            <a:off x="1314450" y="3707009"/>
            <a:ext cx="16059036" cy="2201451"/>
          </a:xfrm>
          <a:prstGeom prst="rect">
            <a:avLst/>
          </a:prstGeom>
        </p:spPr>
        <p:txBody>
          <a:bodyPr lIns="0" tIns="0" rIns="0" bIns="0" rtlCol="0" anchor="t">
            <a:spAutoFit/>
          </a:bodyPr>
          <a:lstStyle/>
          <a:p>
            <a:pPr marL="907698" lvl="1" indent="-453849" algn="just">
              <a:lnSpc>
                <a:spcPts val="5885"/>
              </a:lnSpc>
              <a:buFont typeface="Arial"/>
              <a:buChar char="•"/>
            </a:pPr>
            <a:r>
              <a:rPr lang="en-US" sz="4204">
                <a:solidFill>
                  <a:srgbClr val="0C3571"/>
                </a:solidFill>
                <a:latin typeface="Cloud"/>
                <a:ea typeface="Cloud"/>
                <a:cs typeface="Cloud"/>
                <a:sym typeface="Cloud"/>
              </a:rPr>
              <a:t>Unauthorised submission/alteration of draft/certified Standing Orders: ₹50,000–2,00,000 first time.</a:t>
            </a:r>
          </a:p>
          <a:p>
            <a:pPr marL="907698" lvl="1" indent="-453849" algn="just">
              <a:lnSpc>
                <a:spcPts val="5885"/>
              </a:lnSpc>
              <a:buFont typeface="Arial"/>
              <a:buChar char="•"/>
            </a:pPr>
            <a:r>
              <a:rPr lang="en-US" sz="4204">
                <a:solidFill>
                  <a:srgbClr val="0C3571"/>
                </a:solidFill>
                <a:latin typeface="Cloud"/>
                <a:ea typeface="Cloud"/>
                <a:cs typeface="Cloud"/>
                <a:sym typeface="Cloud"/>
              </a:rPr>
              <a:t>Continuing offence: ₹2,000 per day until compliance.</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CERTIFYING OFFICER AND APPELLATE AUTHORITY</a:t>
            </a:r>
          </a:p>
        </p:txBody>
      </p:sp>
      <p:sp>
        <p:nvSpPr>
          <p:cNvPr id="9" name="TextBox 9"/>
          <p:cNvSpPr txBox="1"/>
          <p:nvPr/>
        </p:nvSpPr>
        <p:spPr>
          <a:xfrm>
            <a:off x="752342" y="3465097"/>
            <a:ext cx="8391658" cy="4247243"/>
          </a:xfrm>
          <a:prstGeom prst="rect">
            <a:avLst/>
          </a:prstGeom>
        </p:spPr>
        <p:txBody>
          <a:bodyPr lIns="0" tIns="0" rIns="0" bIns="0" rtlCol="0" anchor="t">
            <a:spAutoFit/>
          </a:bodyPr>
          <a:lstStyle/>
          <a:p>
            <a:pPr algn="just">
              <a:lnSpc>
                <a:spcPts val="4843"/>
              </a:lnSpc>
            </a:pPr>
            <a:r>
              <a:rPr lang="en-US" sz="3459">
                <a:solidFill>
                  <a:srgbClr val="0C3571"/>
                </a:solidFill>
                <a:latin typeface="Cloud"/>
                <a:ea typeface="Cloud"/>
                <a:cs typeface="Cloud"/>
                <a:sym typeface="Cloud"/>
              </a:rPr>
              <a:t>They shall have powers of Civil Court, in following matters:</a:t>
            </a:r>
          </a:p>
          <a:p>
            <a:pPr marL="746986" lvl="1" indent="-373493" algn="just">
              <a:lnSpc>
                <a:spcPts val="4843"/>
              </a:lnSpc>
              <a:buFont typeface="Arial"/>
              <a:buChar char="•"/>
            </a:pPr>
            <a:r>
              <a:rPr lang="en-US" sz="3459">
                <a:solidFill>
                  <a:srgbClr val="0C3571"/>
                </a:solidFill>
                <a:latin typeface="Cloud"/>
                <a:ea typeface="Cloud"/>
                <a:cs typeface="Cloud"/>
                <a:sym typeface="Cloud"/>
              </a:rPr>
              <a:t>Receiving evidence</a:t>
            </a:r>
          </a:p>
          <a:p>
            <a:pPr marL="746986" lvl="1" indent="-373493" algn="just">
              <a:lnSpc>
                <a:spcPts val="4843"/>
              </a:lnSpc>
              <a:buFont typeface="Arial"/>
              <a:buChar char="•"/>
            </a:pPr>
            <a:r>
              <a:rPr lang="en-US" sz="3459">
                <a:solidFill>
                  <a:srgbClr val="0C3571"/>
                </a:solidFill>
                <a:latin typeface="Cloud"/>
                <a:ea typeface="Cloud"/>
                <a:cs typeface="Cloud"/>
                <a:sym typeface="Cloud"/>
              </a:rPr>
              <a:t>Administering Oath</a:t>
            </a:r>
          </a:p>
          <a:p>
            <a:pPr marL="746986" lvl="1" indent="-373493" algn="just">
              <a:lnSpc>
                <a:spcPts val="4843"/>
              </a:lnSpc>
              <a:buFont typeface="Arial"/>
              <a:buChar char="•"/>
            </a:pPr>
            <a:r>
              <a:rPr lang="en-US" sz="3459">
                <a:solidFill>
                  <a:srgbClr val="0C3571"/>
                </a:solidFill>
                <a:latin typeface="Cloud"/>
                <a:ea typeface="Cloud"/>
                <a:cs typeface="Cloud"/>
                <a:sym typeface="Cloud"/>
              </a:rPr>
              <a:t>Attendance of Witness </a:t>
            </a:r>
          </a:p>
          <a:p>
            <a:pPr marL="746986" lvl="1" indent="-373493" algn="just">
              <a:lnSpc>
                <a:spcPts val="4843"/>
              </a:lnSpc>
              <a:buFont typeface="Arial"/>
              <a:buChar char="•"/>
            </a:pPr>
            <a:r>
              <a:rPr lang="en-US" sz="3459">
                <a:solidFill>
                  <a:srgbClr val="0C3571"/>
                </a:solidFill>
                <a:latin typeface="Cloud"/>
                <a:ea typeface="Cloud"/>
                <a:cs typeface="Cloud"/>
                <a:sym typeface="Cloud"/>
              </a:rPr>
              <a:t>Production of Documents</a:t>
            </a:r>
          </a:p>
          <a:p>
            <a:pPr algn="just">
              <a:lnSpc>
                <a:spcPts val="4843"/>
              </a:lnSpc>
            </a:pPr>
            <a:endParaRPr lang="en-US" sz="3459">
              <a:solidFill>
                <a:srgbClr val="0C3571"/>
              </a:solidFill>
              <a:latin typeface="Cloud"/>
              <a:ea typeface="Cloud"/>
              <a:cs typeface="Cloud"/>
              <a:sym typeface="Cloud"/>
            </a:endParaRPr>
          </a:p>
        </p:txBody>
      </p:sp>
      <p:sp>
        <p:nvSpPr>
          <p:cNvPr id="10" name="TextBox 10"/>
          <p:cNvSpPr txBox="1"/>
          <p:nvPr/>
        </p:nvSpPr>
        <p:spPr>
          <a:xfrm>
            <a:off x="10321115" y="3465097"/>
            <a:ext cx="7227033" cy="3640186"/>
          </a:xfrm>
          <a:prstGeom prst="rect">
            <a:avLst/>
          </a:prstGeom>
        </p:spPr>
        <p:txBody>
          <a:bodyPr lIns="0" tIns="0" rIns="0" bIns="0" rtlCol="0" anchor="t">
            <a:spAutoFit/>
          </a:bodyPr>
          <a:lstStyle/>
          <a:p>
            <a:pPr marL="746986" lvl="1" indent="-373493" algn="just">
              <a:lnSpc>
                <a:spcPts val="4843"/>
              </a:lnSpc>
              <a:buFont typeface="Arial"/>
              <a:buChar char="•"/>
            </a:pPr>
            <a:r>
              <a:rPr lang="en-US" sz="3459">
                <a:solidFill>
                  <a:srgbClr val="0C3571"/>
                </a:solidFill>
                <a:latin typeface="Cloud"/>
                <a:ea typeface="Cloud"/>
                <a:cs typeface="Cloud"/>
                <a:sym typeface="Cloud"/>
              </a:rPr>
              <a:t>An Appeal can be Filed within 60 days to the respective appellate authority</a:t>
            </a:r>
          </a:p>
          <a:p>
            <a:pPr marL="746986" lvl="1" indent="-373493" algn="just">
              <a:lnSpc>
                <a:spcPts val="4843"/>
              </a:lnSpc>
              <a:buFont typeface="Arial"/>
              <a:buChar char="•"/>
            </a:pPr>
            <a:r>
              <a:rPr lang="en-US" sz="3459">
                <a:solidFill>
                  <a:srgbClr val="0C3571"/>
                </a:solidFill>
                <a:latin typeface="Cloud"/>
                <a:ea typeface="Cloud"/>
                <a:cs typeface="Cloud"/>
                <a:sym typeface="Cloud"/>
              </a:rPr>
              <a:t>Any order passed by Appellate Authority can be challenged in High Court </a:t>
            </a:r>
          </a:p>
        </p:txBody>
      </p:sp>
      <p:grpSp>
        <p:nvGrpSpPr>
          <p:cNvPr id="11" name="Group 11"/>
          <p:cNvGrpSpPr/>
          <p:nvPr/>
        </p:nvGrpSpPr>
        <p:grpSpPr>
          <a:xfrm>
            <a:off x="14143091"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748025"/>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366097" y="1208888"/>
            <a:ext cx="11568535" cy="887399"/>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NOTICE OF CHANGE (SECTION 40)</a:t>
            </a:r>
          </a:p>
        </p:txBody>
      </p:sp>
      <p:sp>
        <p:nvSpPr>
          <p:cNvPr id="9" name="TextBox 9"/>
          <p:cNvSpPr txBox="1"/>
          <p:nvPr/>
        </p:nvSpPr>
        <p:spPr>
          <a:xfrm>
            <a:off x="2574508" y="2596539"/>
            <a:ext cx="13138985" cy="7240740"/>
          </a:xfrm>
          <a:prstGeom prst="rect">
            <a:avLst/>
          </a:prstGeom>
        </p:spPr>
        <p:txBody>
          <a:bodyPr lIns="0" tIns="0" rIns="0" bIns="0" rtlCol="0" anchor="t">
            <a:spAutoFit/>
          </a:bodyPr>
          <a:lstStyle/>
          <a:p>
            <a:pPr algn="just">
              <a:lnSpc>
                <a:spcPts val="4815"/>
              </a:lnSpc>
            </a:pPr>
            <a:r>
              <a:rPr lang="en-US" sz="3439">
                <a:solidFill>
                  <a:srgbClr val="0C3571"/>
                </a:solidFill>
                <a:latin typeface="Cloud"/>
                <a:ea typeface="Cloud"/>
                <a:cs typeface="Cloud"/>
                <a:sym typeface="Cloud"/>
              </a:rPr>
              <a:t>Background: Repeats Section 9-A, ID Act &amp; Section 31, MPIR Act </a:t>
            </a:r>
          </a:p>
          <a:p>
            <a:pPr algn="just">
              <a:lnSpc>
                <a:spcPts val="4815"/>
              </a:lnSpc>
            </a:pPr>
            <a:r>
              <a:rPr lang="en-US" sz="3439">
                <a:solidFill>
                  <a:srgbClr val="0C3571"/>
                </a:solidFill>
                <a:latin typeface="Cloud"/>
                <a:ea typeface="Cloud"/>
                <a:cs typeface="Cloud"/>
                <a:sym typeface="Cloud"/>
              </a:rPr>
              <a:t>It states-</a:t>
            </a:r>
          </a:p>
          <a:p>
            <a:pPr marL="742649" lvl="1" indent="-371324" algn="just">
              <a:lnSpc>
                <a:spcPts val="4815"/>
              </a:lnSpc>
              <a:buFont typeface="Arial"/>
              <a:buChar char="•"/>
            </a:pPr>
            <a:r>
              <a:rPr lang="en-US" sz="3439">
                <a:solidFill>
                  <a:srgbClr val="0C3571"/>
                </a:solidFill>
                <a:latin typeface="Cloud"/>
                <a:ea typeface="Cloud"/>
                <a:cs typeface="Cloud"/>
                <a:sym typeface="Cloud"/>
              </a:rPr>
              <a:t>Notice of Change – Section 40 (IR Code 2020)</a:t>
            </a:r>
          </a:p>
          <a:p>
            <a:pPr marL="742649" lvl="1" indent="-371324" algn="just">
              <a:lnSpc>
                <a:spcPts val="4815"/>
              </a:lnSpc>
              <a:buFont typeface="Arial"/>
              <a:buChar char="•"/>
            </a:pPr>
            <a:r>
              <a:rPr lang="en-US" sz="3439">
                <a:solidFill>
                  <a:srgbClr val="0C3571"/>
                </a:solidFill>
                <a:latin typeface="Cloud"/>
                <a:ea typeface="Cloud"/>
                <a:cs typeface="Cloud"/>
                <a:sym typeface="Cloud"/>
              </a:rPr>
              <a:t>No employer shall effect any change in conditions of service without giving notice to the affected workers.</a:t>
            </a:r>
          </a:p>
          <a:p>
            <a:pPr marL="742649" lvl="1" indent="-371324" algn="just">
              <a:lnSpc>
                <a:spcPts val="4815"/>
              </a:lnSpc>
              <a:buFont typeface="Arial"/>
              <a:buChar char="•"/>
            </a:pPr>
            <a:r>
              <a:rPr lang="en-US" sz="3439">
                <a:solidFill>
                  <a:srgbClr val="0C3571"/>
                </a:solidFill>
                <a:latin typeface="Cloud"/>
                <a:ea typeface="Cloud"/>
                <a:cs typeface="Cloud"/>
                <a:sym typeface="Cloud"/>
              </a:rPr>
              <a:t>Change cannot be effected within 21 days of giving notice.</a:t>
            </a:r>
          </a:p>
          <a:p>
            <a:pPr marL="742649" lvl="1" indent="-371324" algn="just">
              <a:lnSpc>
                <a:spcPts val="4815"/>
              </a:lnSpc>
              <a:buFont typeface="Arial"/>
              <a:buChar char="•"/>
            </a:pPr>
            <a:r>
              <a:rPr lang="en-US" sz="3439">
                <a:solidFill>
                  <a:srgbClr val="0C3571"/>
                </a:solidFill>
                <a:latin typeface="Cloud"/>
                <a:ea typeface="Cloud"/>
                <a:cs typeface="Cloud"/>
                <a:sym typeface="Cloud"/>
              </a:rPr>
              <a:t>Change can be enforced only after 21 days from notice.</a:t>
            </a:r>
          </a:p>
          <a:p>
            <a:pPr algn="just">
              <a:lnSpc>
                <a:spcPts val="4815"/>
              </a:lnSpc>
            </a:pPr>
            <a:r>
              <a:rPr lang="en-US" sz="3439">
                <a:solidFill>
                  <a:srgbClr val="0C3571"/>
                </a:solidFill>
                <a:latin typeface="Cloud"/>
                <a:ea typeface="Cloud"/>
                <a:cs typeface="Cloud"/>
                <a:sym typeface="Cloud"/>
              </a:rPr>
              <a:t>40(2) of the IR Code provides exceptions to the usual 21-day notice requirement. </a:t>
            </a:r>
          </a:p>
          <a:p>
            <a:pPr algn="just">
              <a:lnSpc>
                <a:spcPts val="4815"/>
              </a:lnSpc>
            </a:pPr>
            <a:r>
              <a:rPr lang="en-US" sz="3439">
                <a:solidFill>
                  <a:srgbClr val="0C3571"/>
                </a:solidFill>
                <a:latin typeface="Cloud"/>
                <a:ea typeface="Cloud"/>
                <a:cs typeface="Cloud"/>
                <a:sym typeface="Cloud"/>
              </a:rPr>
              <a:t>Normal notice is waived insettlements, awards, emergencies, or government-directed changes</a:t>
            </a:r>
          </a:p>
          <a:p>
            <a:pPr algn="just">
              <a:lnSpc>
                <a:spcPts val="4815"/>
              </a:lnSpc>
            </a:pPr>
            <a:endParaRPr lang="en-US" sz="3439">
              <a:solidFill>
                <a:srgbClr val="0C3571"/>
              </a:solidFill>
              <a:latin typeface="Cloud"/>
              <a:ea typeface="Cloud"/>
              <a:cs typeface="Cloud"/>
              <a:sym typeface="Cloud"/>
            </a:endParaRP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8" name="Group 8"/>
          <p:cNvGrpSpPr/>
          <p:nvPr/>
        </p:nvGrpSpPr>
        <p:grpSpPr>
          <a:xfrm>
            <a:off x="11356802" y="1700212"/>
            <a:ext cx="5246370" cy="524637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24931" b="-24931"/>
              </a:stretch>
            </a:blipFill>
          </p:spPr>
        </p:sp>
      </p:grpSp>
      <p:sp>
        <p:nvSpPr>
          <p:cNvPr id="10" name="TextBox 10"/>
          <p:cNvSpPr txBox="1"/>
          <p:nvPr/>
        </p:nvSpPr>
        <p:spPr>
          <a:xfrm>
            <a:off x="466448" y="788055"/>
            <a:ext cx="10890353" cy="1643341"/>
          </a:xfrm>
          <a:prstGeom prst="rect">
            <a:avLst/>
          </a:prstGeom>
        </p:spPr>
        <p:txBody>
          <a:bodyPr lIns="0" tIns="0" rIns="0" bIns="0" rtlCol="0" anchor="t">
            <a:spAutoFit/>
          </a:bodyPr>
          <a:lstStyle/>
          <a:p>
            <a:pPr algn="ctr">
              <a:lnSpc>
                <a:spcPts val="13446"/>
              </a:lnSpc>
            </a:pPr>
            <a:r>
              <a:rPr lang="en-US" sz="9604" b="1">
                <a:solidFill>
                  <a:srgbClr val="0C3571"/>
                </a:solidFill>
                <a:latin typeface="Anantason Bold"/>
                <a:ea typeface="Anantason Bold"/>
                <a:cs typeface="Anantason Bold"/>
                <a:sym typeface="Anantason Bold"/>
              </a:rPr>
              <a:t>KEY HIGHLIGHTS</a:t>
            </a:r>
          </a:p>
        </p:txBody>
      </p:sp>
      <p:sp>
        <p:nvSpPr>
          <p:cNvPr id="11" name="TextBox 11"/>
          <p:cNvSpPr txBox="1"/>
          <p:nvPr/>
        </p:nvSpPr>
        <p:spPr>
          <a:xfrm>
            <a:off x="1028700" y="3805764"/>
            <a:ext cx="12376375" cy="1790065"/>
          </a:xfrm>
          <a:prstGeom prst="rect">
            <a:avLst/>
          </a:prstGeom>
        </p:spPr>
        <p:txBody>
          <a:bodyPr lIns="0" tIns="0" rIns="0" bIns="0" rtlCol="0" anchor="t">
            <a:spAutoFit/>
          </a:bodyPr>
          <a:lstStyle/>
          <a:p>
            <a:pPr algn="just">
              <a:lnSpc>
                <a:spcPts val="4759"/>
              </a:lnSpc>
            </a:pPr>
            <a:r>
              <a:rPr lang="en-US" sz="3399" b="1">
                <a:solidFill>
                  <a:srgbClr val="0C3571"/>
                </a:solidFill>
                <a:latin typeface="Cloud Bold"/>
                <a:ea typeface="Cloud Bold"/>
                <a:cs typeface="Cloud Bold"/>
                <a:sym typeface="Cloud Bold"/>
              </a:rPr>
              <a:t>Amalgamation of 3 Acts:</a:t>
            </a:r>
          </a:p>
          <a:p>
            <a:pPr marL="734058" lvl="1" indent="-367029" algn="just">
              <a:lnSpc>
                <a:spcPts val="4759"/>
              </a:lnSpc>
              <a:buFont typeface="Arial"/>
              <a:buChar char="•"/>
            </a:pPr>
            <a:r>
              <a:rPr lang="en-US" sz="3399">
                <a:solidFill>
                  <a:srgbClr val="0C3571"/>
                </a:solidFill>
                <a:latin typeface="Cloud"/>
                <a:ea typeface="Cloud"/>
                <a:cs typeface="Cloud"/>
                <a:sym typeface="Cloud"/>
              </a:rPr>
              <a:t>Direct impact on Employer-Employee relations, </a:t>
            </a:r>
          </a:p>
          <a:p>
            <a:pPr marL="734058" lvl="1" indent="-367029" algn="just">
              <a:lnSpc>
                <a:spcPts val="4759"/>
              </a:lnSpc>
              <a:buFont typeface="Arial"/>
              <a:buChar char="•"/>
            </a:pPr>
            <a:r>
              <a:rPr lang="en-US" sz="3399">
                <a:solidFill>
                  <a:srgbClr val="0C3571"/>
                </a:solidFill>
                <a:latin typeface="Cloud"/>
                <a:ea typeface="Cloud"/>
                <a:cs typeface="Cloud"/>
                <a:sym typeface="Cloud"/>
              </a:rPr>
              <a:t>Industrial Peace, Harmony &amp; Discipline.</a:t>
            </a:r>
          </a:p>
        </p:txBody>
      </p:sp>
      <p:sp>
        <p:nvSpPr>
          <p:cNvPr id="12" name="TextBox 12"/>
          <p:cNvSpPr txBox="1"/>
          <p:nvPr/>
        </p:nvSpPr>
        <p:spPr>
          <a:xfrm>
            <a:off x="4573814" y="6651677"/>
            <a:ext cx="12376375" cy="2390140"/>
          </a:xfrm>
          <a:prstGeom prst="rect">
            <a:avLst/>
          </a:prstGeom>
        </p:spPr>
        <p:txBody>
          <a:bodyPr lIns="0" tIns="0" rIns="0" bIns="0" rtlCol="0" anchor="t">
            <a:spAutoFit/>
          </a:bodyPr>
          <a:lstStyle/>
          <a:p>
            <a:pPr algn="just">
              <a:lnSpc>
                <a:spcPts val="4759"/>
              </a:lnSpc>
            </a:pPr>
            <a:r>
              <a:rPr lang="en-US" sz="3399" b="1">
                <a:solidFill>
                  <a:srgbClr val="0C3571"/>
                </a:solidFill>
                <a:latin typeface="Cloud Bold"/>
                <a:ea typeface="Cloud Bold"/>
                <a:cs typeface="Cloud Bold"/>
                <a:sym typeface="Cloud Bold"/>
              </a:rPr>
              <a:t>Major Changes:</a:t>
            </a:r>
          </a:p>
          <a:p>
            <a:pPr marL="734058" lvl="1" indent="-367029" algn="just">
              <a:lnSpc>
                <a:spcPts val="4759"/>
              </a:lnSpc>
              <a:buFont typeface="Arial"/>
              <a:buChar char="•"/>
            </a:pPr>
            <a:r>
              <a:rPr lang="en-US" sz="3399">
                <a:solidFill>
                  <a:srgbClr val="0C3571"/>
                </a:solidFill>
                <a:latin typeface="Cloud"/>
                <a:ea typeface="Cloud"/>
                <a:cs typeface="Cloud"/>
                <a:sym typeface="Cloud"/>
              </a:rPr>
              <a:t>Definitions – updated for clarity and scope</a:t>
            </a:r>
          </a:p>
          <a:p>
            <a:pPr marL="734058" lvl="1" indent="-367029" algn="just">
              <a:lnSpc>
                <a:spcPts val="4759"/>
              </a:lnSpc>
              <a:buFont typeface="Arial"/>
              <a:buChar char="•"/>
            </a:pPr>
            <a:r>
              <a:rPr lang="en-US" sz="3399">
                <a:solidFill>
                  <a:srgbClr val="0C3571"/>
                </a:solidFill>
                <a:latin typeface="Cloud"/>
                <a:ea typeface="Cloud"/>
                <a:cs typeface="Cloud"/>
                <a:sym typeface="Cloud"/>
              </a:rPr>
              <a:t>Adjudicatory Authorities – revised composition Execution </a:t>
            </a:r>
          </a:p>
          <a:p>
            <a:pPr marL="734058" lvl="1" indent="-367029" algn="just">
              <a:lnSpc>
                <a:spcPts val="4759"/>
              </a:lnSpc>
              <a:buFont typeface="Arial"/>
              <a:buChar char="•"/>
            </a:pPr>
            <a:r>
              <a:rPr lang="en-US" sz="3399">
                <a:solidFill>
                  <a:srgbClr val="0C3571"/>
                </a:solidFill>
                <a:latin typeface="Cloud"/>
                <a:ea typeface="Cloud"/>
                <a:cs typeface="Cloud"/>
                <a:sym typeface="Cloud"/>
              </a:rPr>
              <a:t>Process – streamlined and simplified</a:t>
            </a:r>
          </a:p>
        </p:txBody>
      </p:sp>
      <p:grpSp>
        <p:nvGrpSpPr>
          <p:cNvPr id="13" name="Group 13"/>
          <p:cNvGrpSpPr/>
          <p:nvPr/>
        </p:nvGrpSpPr>
        <p:grpSpPr>
          <a:xfrm>
            <a:off x="14143091" y="8868839"/>
            <a:ext cx="3808810" cy="1095033"/>
            <a:chOff x="0" y="0"/>
            <a:chExt cx="5078414" cy="1460044"/>
          </a:xfrm>
        </p:grpSpPr>
        <p:sp>
          <p:nvSpPr>
            <p:cNvPr id="14" name="Freeform 14"/>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TextBox 15"/>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2215289" y="8017027"/>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366097" y="775311"/>
            <a:ext cx="9896716" cy="1180592"/>
          </a:xfrm>
          <a:prstGeom prst="rect">
            <a:avLst/>
          </a:prstGeom>
        </p:spPr>
        <p:txBody>
          <a:bodyPr lIns="0" tIns="0" rIns="0" bIns="0" rtlCol="0" anchor="t">
            <a:spAutoFit/>
          </a:bodyPr>
          <a:lstStyle/>
          <a:p>
            <a:pPr algn="ctr">
              <a:lnSpc>
                <a:spcPts val="4752"/>
              </a:lnSpc>
            </a:pPr>
            <a:r>
              <a:rPr lang="en-US" sz="3394" b="1">
                <a:solidFill>
                  <a:srgbClr val="0C3571"/>
                </a:solidFill>
                <a:latin typeface="Anantason Bold"/>
                <a:ea typeface="Anantason Bold"/>
                <a:cs typeface="Anantason Bold"/>
                <a:sym typeface="Anantason Bold"/>
              </a:rPr>
              <a:t>VOLUNTARY REFERENCE OF DISPUTE TO ARBITRATION (SECTION 63)</a:t>
            </a:r>
          </a:p>
        </p:txBody>
      </p:sp>
      <p:sp>
        <p:nvSpPr>
          <p:cNvPr id="9" name="TextBox 9"/>
          <p:cNvSpPr txBox="1"/>
          <p:nvPr/>
        </p:nvSpPr>
        <p:spPr>
          <a:xfrm>
            <a:off x="762057" y="2171672"/>
            <a:ext cx="14385942" cy="8707999"/>
          </a:xfrm>
          <a:prstGeom prst="rect">
            <a:avLst/>
          </a:prstGeom>
        </p:spPr>
        <p:txBody>
          <a:bodyPr lIns="0" tIns="0" rIns="0" bIns="0" rtlCol="0" anchor="t">
            <a:spAutoFit/>
          </a:bodyPr>
          <a:lstStyle/>
          <a:p>
            <a:pPr algn="just">
              <a:lnSpc>
                <a:spcPts val="4606"/>
              </a:lnSpc>
            </a:pPr>
            <a:r>
              <a:rPr lang="en-US" sz="3290" b="1">
                <a:solidFill>
                  <a:srgbClr val="0C3571"/>
                </a:solidFill>
                <a:latin typeface="Cloud Bold"/>
                <a:ea typeface="Cloud Bold"/>
                <a:cs typeface="Cloud Bold"/>
                <a:sym typeface="Cloud Bold"/>
              </a:rPr>
              <a:t>Repeats: Section 10-A, ID Act 1947</a:t>
            </a:r>
          </a:p>
          <a:p>
            <a:pPr algn="just">
              <a:lnSpc>
                <a:spcPts val="4606"/>
              </a:lnSpc>
            </a:pPr>
            <a:endParaRPr lang="en-US" sz="3290" b="1">
              <a:solidFill>
                <a:srgbClr val="0C3571"/>
              </a:solidFill>
              <a:latin typeface="Cloud Bold"/>
              <a:ea typeface="Cloud Bold"/>
              <a:cs typeface="Cloud Bold"/>
              <a:sym typeface="Cloud Bold"/>
            </a:endParaRPr>
          </a:p>
          <a:p>
            <a:pPr marL="710399" lvl="1" indent="-355199" algn="just">
              <a:lnSpc>
                <a:spcPts val="4606"/>
              </a:lnSpc>
              <a:buFont typeface="Arial"/>
              <a:buChar char="•"/>
            </a:pPr>
            <a:r>
              <a:rPr lang="en-US" sz="3290">
                <a:solidFill>
                  <a:srgbClr val="0C3571"/>
                </a:solidFill>
                <a:latin typeface="Cloud"/>
                <a:ea typeface="Cloud"/>
                <a:cs typeface="Cloud"/>
                <a:sym typeface="Cloud"/>
              </a:rPr>
              <a:t>Written Agreement: Workers &amp; employer can refer disputes to arbitration</a:t>
            </a:r>
          </a:p>
          <a:p>
            <a:pPr marL="710399" lvl="1" indent="-355199" algn="just">
              <a:lnSpc>
                <a:spcPts val="4606"/>
              </a:lnSpc>
              <a:buFont typeface="Arial"/>
              <a:buChar char="•"/>
            </a:pPr>
            <a:r>
              <a:rPr lang="en-US" sz="3290">
                <a:solidFill>
                  <a:srgbClr val="0C3571"/>
                </a:solidFill>
                <a:latin typeface="Cloud"/>
                <a:ea typeface="Cloud"/>
                <a:cs typeface="Cloud"/>
                <a:sym typeface="Cloud"/>
              </a:rPr>
              <a:t>Arbitrators: Tie resolved by umpire, award final</a:t>
            </a:r>
          </a:p>
          <a:p>
            <a:pPr marL="710399" lvl="1" indent="-355199" algn="just">
              <a:lnSpc>
                <a:spcPts val="4606"/>
              </a:lnSpc>
              <a:buFont typeface="Arial"/>
              <a:buChar char="•"/>
            </a:pPr>
            <a:r>
              <a:rPr lang="en-US" sz="3290">
                <a:solidFill>
                  <a:srgbClr val="0C3571"/>
                </a:solidFill>
                <a:latin typeface="Cloud"/>
                <a:ea typeface="Cloud"/>
                <a:cs typeface="Cloud"/>
                <a:sym typeface="Cloud"/>
              </a:rPr>
              <a:t>Formality: Copy sent to Government &amp; Conciliation Officer</a:t>
            </a:r>
          </a:p>
          <a:p>
            <a:pPr algn="just">
              <a:lnSpc>
                <a:spcPts val="4606"/>
              </a:lnSpc>
            </a:pPr>
            <a:endParaRPr lang="en-US" sz="3290">
              <a:solidFill>
                <a:srgbClr val="0C3571"/>
              </a:solidFill>
              <a:latin typeface="Cloud"/>
              <a:ea typeface="Cloud"/>
              <a:cs typeface="Cloud"/>
              <a:sym typeface="Cloud"/>
            </a:endParaRPr>
          </a:p>
          <a:p>
            <a:pPr algn="just">
              <a:lnSpc>
                <a:spcPts val="4606"/>
              </a:lnSpc>
            </a:pPr>
            <a:r>
              <a:rPr lang="en-US" sz="3290" b="1">
                <a:solidFill>
                  <a:srgbClr val="0C3571"/>
                </a:solidFill>
                <a:latin typeface="Cloud Bold"/>
                <a:ea typeface="Cloud Bold"/>
                <a:cs typeface="Cloud Bold"/>
                <a:sym typeface="Cloud Bold"/>
              </a:rPr>
              <a:t>Representation:</a:t>
            </a:r>
          </a:p>
          <a:p>
            <a:pPr algn="just">
              <a:lnSpc>
                <a:spcPts val="4606"/>
              </a:lnSpc>
            </a:pPr>
            <a:endParaRPr lang="en-US" sz="3290" b="1">
              <a:solidFill>
                <a:srgbClr val="0C3571"/>
              </a:solidFill>
              <a:latin typeface="Cloud Bold"/>
              <a:ea typeface="Cloud Bold"/>
              <a:cs typeface="Cloud Bold"/>
              <a:sym typeface="Cloud Bold"/>
            </a:endParaRPr>
          </a:p>
          <a:p>
            <a:pPr marL="710399" lvl="1" indent="-355199" algn="just">
              <a:lnSpc>
                <a:spcPts val="4606"/>
              </a:lnSpc>
              <a:buFont typeface="Arial"/>
              <a:buChar char="•"/>
            </a:pPr>
            <a:r>
              <a:rPr lang="en-US" sz="3290">
                <a:solidFill>
                  <a:srgbClr val="0C3571"/>
                </a:solidFill>
                <a:latin typeface="Cloud"/>
                <a:ea typeface="Cloud"/>
                <a:cs typeface="Cloud"/>
                <a:sym typeface="Cloud"/>
              </a:rPr>
              <a:t>General disputes → Union/Council/worker representative</a:t>
            </a:r>
          </a:p>
          <a:p>
            <a:pPr marL="710399" lvl="1" indent="-355199" algn="just">
              <a:lnSpc>
                <a:spcPts val="4606"/>
              </a:lnSpc>
              <a:buFont typeface="Arial"/>
              <a:buChar char="•"/>
            </a:pPr>
            <a:r>
              <a:rPr lang="en-US" sz="3290">
                <a:solidFill>
                  <a:srgbClr val="0C3571"/>
                </a:solidFill>
                <a:latin typeface="Cloud"/>
                <a:ea typeface="Cloud"/>
                <a:cs typeface="Cloud"/>
                <a:sym typeface="Cloud"/>
              </a:rPr>
              <a:t>Termination disputes → Worker/self or authorized representative</a:t>
            </a:r>
          </a:p>
          <a:p>
            <a:pPr marL="710399" lvl="1" indent="-355199" algn="just">
              <a:lnSpc>
                <a:spcPts val="4606"/>
              </a:lnSpc>
              <a:buFont typeface="Arial"/>
              <a:buChar char="•"/>
            </a:pPr>
            <a:r>
              <a:rPr lang="en-US" sz="3290">
                <a:solidFill>
                  <a:srgbClr val="0C3571"/>
                </a:solidFill>
                <a:latin typeface="Cloud"/>
                <a:ea typeface="Cloud"/>
                <a:cs typeface="Cloud"/>
                <a:sym typeface="Cloud"/>
              </a:rPr>
              <a:t>Award Submission: Arbitrator(s) submit to Appropriate Government</a:t>
            </a:r>
          </a:p>
          <a:p>
            <a:pPr marL="710399" lvl="1" indent="-355199" algn="just">
              <a:lnSpc>
                <a:spcPts val="4606"/>
              </a:lnSpc>
              <a:buFont typeface="Arial"/>
              <a:buChar char="•"/>
            </a:pPr>
            <a:r>
              <a:rPr lang="en-US" sz="3290">
                <a:solidFill>
                  <a:srgbClr val="0C3571"/>
                </a:solidFill>
                <a:latin typeface="Cloud"/>
                <a:ea typeface="Cloud"/>
                <a:cs typeface="Cloud"/>
                <a:sym typeface="Cloud"/>
              </a:rPr>
              <a:t>Strike/Lockout: Can be prohibited during arbitration</a:t>
            </a:r>
          </a:p>
          <a:p>
            <a:pPr marL="710399" lvl="1" indent="-355199" algn="just">
              <a:lnSpc>
                <a:spcPts val="4606"/>
              </a:lnSpc>
              <a:buFont typeface="Arial"/>
              <a:buChar char="•"/>
            </a:pPr>
            <a:r>
              <a:rPr lang="en-US" sz="3290">
                <a:solidFill>
                  <a:srgbClr val="0C3571"/>
                </a:solidFill>
                <a:latin typeface="Cloud"/>
                <a:ea typeface="Cloud"/>
                <a:cs typeface="Cloud"/>
                <a:sym typeface="Cloud"/>
              </a:rPr>
              <a:t>Exemption: Arbitration Act, 1996 does not apply</a:t>
            </a:r>
          </a:p>
          <a:p>
            <a:pPr algn="just">
              <a:lnSpc>
                <a:spcPts val="4606"/>
              </a:lnSpc>
            </a:pPr>
            <a:endParaRPr lang="en-US" sz="3290">
              <a:solidFill>
                <a:srgbClr val="0C3571"/>
              </a:solidFill>
              <a:latin typeface="Cloud"/>
              <a:ea typeface="Cloud"/>
              <a:cs typeface="Cloud"/>
              <a:sym typeface="Cloud"/>
            </a:endParaRP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rot="-650884">
            <a:off x="-1520413" y="6340999"/>
            <a:ext cx="10010023" cy="5834602"/>
          </a:xfrm>
          <a:custGeom>
            <a:avLst/>
            <a:gdLst/>
            <a:ahLst/>
            <a:cxnLst/>
            <a:rect l="l" t="t" r="r" b="b"/>
            <a:pathLst>
              <a:path w="10010023" h="5834602">
                <a:moveTo>
                  <a:pt x="0" y="0"/>
                </a:moveTo>
                <a:lnTo>
                  <a:pt x="10010023" y="0"/>
                </a:lnTo>
                <a:lnTo>
                  <a:pt x="10010023" y="5834602"/>
                </a:lnTo>
                <a:lnTo>
                  <a:pt x="0" y="58346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RESOLUTION OF INDUSTRIAL DISPUTE</a:t>
            </a:r>
          </a:p>
        </p:txBody>
      </p:sp>
      <p:sp>
        <p:nvSpPr>
          <p:cNvPr id="9" name="TextBox 9"/>
          <p:cNvSpPr txBox="1"/>
          <p:nvPr/>
        </p:nvSpPr>
        <p:spPr>
          <a:xfrm>
            <a:off x="708334" y="2867444"/>
            <a:ext cx="6213227" cy="3564005"/>
          </a:xfrm>
          <a:prstGeom prst="rect">
            <a:avLst/>
          </a:prstGeom>
        </p:spPr>
        <p:txBody>
          <a:bodyPr lIns="0" tIns="0" rIns="0" bIns="0" rtlCol="0" anchor="t">
            <a:spAutoFit/>
          </a:bodyPr>
          <a:lstStyle/>
          <a:p>
            <a:pPr algn="just">
              <a:lnSpc>
                <a:spcPts val="5683"/>
              </a:lnSpc>
            </a:pPr>
            <a:r>
              <a:rPr lang="en-US" sz="4059">
                <a:solidFill>
                  <a:srgbClr val="0C3571"/>
                </a:solidFill>
                <a:latin typeface="Cloud"/>
                <a:ea typeface="Cloud"/>
                <a:cs typeface="Cloud"/>
                <a:sym typeface="Cloud"/>
              </a:rPr>
              <a:t>Labour Courts Abolished: All pending cases transferred to Industrial Tribunal</a:t>
            </a:r>
          </a:p>
          <a:p>
            <a:pPr algn="just">
              <a:lnSpc>
                <a:spcPts val="5683"/>
              </a:lnSpc>
            </a:pPr>
            <a:endParaRPr lang="en-US" sz="4059">
              <a:solidFill>
                <a:srgbClr val="0C3571"/>
              </a:solidFill>
              <a:latin typeface="Cloud"/>
              <a:ea typeface="Cloud"/>
              <a:cs typeface="Cloud"/>
              <a:sym typeface="Cloud"/>
            </a:endParaRPr>
          </a:p>
        </p:txBody>
      </p:sp>
      <p:sp>
        <p:nvSpPr>
          <p:cNvPr id="10" name="TextBox 10"/>
          <p:cNvSpPr txBox="1"/>
          <p:nvPr/>
        </p:nvSpPr>
        <p:spPr>
          <a:xfrm>
            <a:off x="708334" y="6239900"/>
            <a:ext cx="6213227" cy="2849630"/>
          </a:xfrm>
          <a:prstGeom prst="rect">
            <a:avLst/>
          </a:prstGeom>
        </p:spPr>
        <p:txBody>
          <a:bodyPr lIns="0" tIns="0" rIns="0" bIns="0" rtlCol="0" anchor="t">
            <a:spAutoFit/>
          </a:bodyPr>
          <a:lstStyle/>
          <a:p>
            <a:pPr algn="just">
              <a:lnSpc>
                <a:spcPts val="5683"/>
              </a:lnSpc>
            </a:pPr>
            <a:r>
              <a:rPr lang="en-US" sz="4059">
                <a:solidFill>
                  <a:srgbClr val="0C3571"/>
                </a:solidFill>
                <a:latin typeface="Cloud"/>
                <a:ea typeface="Cloud"/>
                <a:cs typeface="Cloud"/>
                <a:sym typeface="Cloud"/>
              </a:rPr>
              <a:t>Tribunal Composition: 2 members – Judicial &amp; Administrative</a:t>
            </a:r>
          </a:p>
          <a:p>
            <a:pPr algn="just">
              <a:lnSpc>
                <a:spcPts val="5683"/>
              </a:lnSpc>
            </a:pPr>
            <a:endParaRPr lang="en-US" sz="4059">
              <a:solidFill>
                <a:srgbClr val="0C3571"/>
              </a:solidFill>
              <a:latin typeface="Cloud"/>
              <a:ea typeface="Cloud"/>
              <a:cs typeface="Cloud"/>
              <a:sym typeface="Cloud"/>
            </a:endParaRPr>
          </a:p>
        </p:txBody>
      </p:sp>
      <p:sp>
        <p:nvSpPr>
          <p:cNvPr id="11" name="TextBox 11"/>
          <p:cNvSpPr txBox="1"/>
          <p:nvPr/>
        </p:nvSpPr>
        <p:spPr>
          <a:xfrm>
            <a:off x="9192543" y="2867444"/>
            <a:ext cx="8391658" cy="1420880"/>
          </a:xfrm>
          <a:prstGeom prst="rect">
            <a:avLst/>
          </a:prstGeom>
        </p:spPr>
        <p:txBody>
          <a:bodyPr lIns="0" tIns="0" rIns="0" bIns="0" rtlCol="0" anchor="t">
            <a:spAutoFit/>
          </a:bodyPr>
          <a:lstStyle/>
          <a:p>
            <a:pPr algn="just">
              <a:lnSpc>
                <a:spcPts val="5683"/>
              </a:lnSpc>
            </a:pPr>
            <a:r>
              <a:rPr lang="en-US" sz="4059">
                <a:solidFill>
                  <a:srgbClr val="0C3571"/>
                </a:solidFill>
                <a:latin typeface="Cloud"/>
                <a:ea typeface="Cloud"/>
                <a:cs typeface="Cloud"/>
                <a:sym typeface="Cloud"/>
              </a:rPr>
              <a:t>Administrative Member: Rank not below Joint Secretary</a:t>
            </a:r>
          </a:p>
        </p:txBody>
      </p:sp>
      <p:sp>
        <p:nvSpPr>
          <p:cNvPr id="12" name="TextBox 12"/>
          <p:cNvSpPr txBox="1"/>
          <p:nvPr/>
        </p:nvSpPr>
        <p:spPr>
          <a:xfrm>
            <a:off x="9241086" y="5734003"/>
            <a:ext cx="8294572" cy="3564005"/>
          </a:xfrm>
          <a:prstGeom prst="rect">
            <a:avLst/>
          </a:prstGeom>
        </p:spPr>
        <p:txBody>
          <a:bodyPr lIns="0" tIns="0" rIns="0" bIns="0" rtlCol="0" anchor="t">
            <a:spAutoFit/>
          </a:bodyPr>
          <a:lstStyle/>
          <a:p>
            <a:pPr algn="just">
              <a:lnSpc>
                <a:spcPts val="5683"/>
              </a:lnSpc>
            </a:pPr>
            <a:r>
              <a:rPr lang="en-US" sz="4059">
                <a:solidFill>
                  <a:srgbClr val="0C3571"/>
                </a:solidFill>
                <a:latin typeface="Cloud"/>
                <a:ea typeface="Cloud"/>
                <a:cs typeface="Cloud"/>
                <a:sym typeface="Cloud"/>
              </a:rPr>
              <a:t>Judicial Member: HC Judge or eligible for HC Judge, or ≥10 years as Judicial Officer (Section 184, Finance Act 2017)</a:t>
            </a:r>
          </a:p>
          <a:p>
            <a:pPr algn="just">
              <a:lnSpc>
                <a:spcPts val="5683"/>
              </a:lnSpc>
            </a:pPr>
            <a:endParaRPr lang="en-US" sz="4059">
              <a:solidFill>
                <a:srgbClr val="0C3571"/>
              </a:solidFill>
              <a:latin typeface="Cloud"/>
              <a:ea typeface="Cloud"/>
              <a:cs typeface="Cloud"/>
              <a:sym typeface="Cloud"/>
            </a:endParaRPr>
          </a:p>
        </p:txBody>
      </p:sp>
      <p:grpSp>
        <p:nvGrpSpPr>
          <p:cNvPr id="13" name="Group 13"/>
          <p:cNvGrpSpPr/>
          <p:nvPr/>
        </p:nvGrpSpPr>
        <p:grpSpPr>
          <a:xfrm>
            <a:off x="14143091" y="8868839"/>
            <a:ext cx="3808810" cy="1095033"/>
            <a:chOff x="0" y="0"/>
            <a:chExt cx="5078414" cy="1460044"/>
          </a:xfrm>
        </p:grpSpPr>
        <p:sp>
          <p:nvSpPr>
            <p:cNvPr id="14" name="Freeform 14"/>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421317" y="72009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028700" y="519638"/>
            <a:ext cx="11811898" cy="1634795"/>
          </a:xfrm>
          <a:prstGeom prst="rect">
            <a:avLst/>
          </a:prstGeom>
        </p:spPr>
        <p:txBody>
          <a:bodyPr lIns="0" tIns="0" rIns="0" bIns="0" rtlCol="0" anchor="t">
            <a:spAutoFit/>
          </a:bodyPr>
          <a:lstStyle/>
          <a:p>
            <a:pPr algn="ctr">
              <a:lnSpc>
                <a:spcPts val="6573"/>
              </a:lnSpc>
            </a:pPr>
            <a:r>
              <a:rPr lang="en-US" sz="4695" b="1">
                <a:solidFill>
                  <a:srgbClr val="0C3571"/>
                </a:solidFill>
                <a:latin typeface="Anantason Bold"/>
                <a:ea typeface="Anantason Bold"/>
                <a:cs typeface="Anantason Bold"/>
                <a:sym typeface="Anantason Bold"/>
              </a:rPr>
              <a:t>INDUSTRIAL TRIBUNAL GLANCE OVER SECTIONS 49–58</a:t>
            </a:r>
          </a:p>
        </p:txBody>
      </p:sp>
      <p:sp>
        <p:nvSpPr>
          <p:cNvPr id="9" name="TextBox 9"/>
          <p:cNvSpPr txBox="1"/>
          <p:nvPr/>
        </p:nvSpPr>
        <p:spPr>
          <a:xfrm>
            <a:off x="1771366" y="2236689"/>
            <a:ext cx="15168988" cy="7021611"/>
          </a:xfrm>
          <a:prstGeom prst="rect">
            <a:avLst/>
          </a:prstGeom>
        </p:spPr>
        <p:txBody>
          <a:bodyPr lIns="0" tIns="0" rIns="0" bIns="0" rtlCol="0" anchor="t">
            <a:spAutoFit/>
          </a:bodyPr>
          <a:lstStyle/>
          <a:p>
            <a:pPr marL="716915" lvl="1" indent="-358458" algn="just">
              <a:lnSpc>
                <a:spcPts val="4648"/>
              </a:lnSpc>
              <a:buFont typeface="Arial"/>
              <a:buChar char="•"/>
            </a:pPr>
            <a:r>
              <a:rPr lang="en-US" sz="3320">
                <a:solidFill>
                  <a:srgbClr val="0C3571"/>
                </a:solidFill>
                <a:latin typeface="Cloud"/>
                <a:ea typeface="Cloud"/>
                <a:cs typeface="Cloud"/>
                <a:sym typeface="Cloud"/>
              </a:rPr>
              <a:t>Section 49: Tribunal composition –</a:t>
            </a:r>
          </a:p>
          <a:p>
            <a:pPr marL="716915" lvl="1" indent="-358458" algn="just">
              <a:lnSpc>
                <a:spcPts val="4648"/>
              </a:lnSpc>
              <a:buFont typeface="Arial"/>
              <a:buChar char="•"/>
            </a:pPr>
            <a:r>
              <a:rPr lang="en-US" sz="3320">
                <a:solidFill>
                  <a:srgbClr val="0C3571"/>
                </a:solidFill>
                <a:latin typeface="Cloud"/>
                <a:ea typeface="Cloud"/>
                <a:cs typeface="Cloud"/>
                <a:sym typeface="Cloud"/>
              </a:rPr>
              <a:t>Two-member Tribunal: discharge/dismissal, strike/lockout, retrenchment &amp; closure, trade union disputes, interpretation of Standing Orders</a:t>
            </a:r>
          </a:p>
          <a:p>
            <a:pPr marL="716915" lvl="1" indent="-358458" algn="just">
              <a:lnSpc>
                <a:spcPts val="4648"/>
              </a:lnSpc>
              <a:buFont typeface="Arial"/>
              <a:buChar char="•"/>
            </a:pPr>
            <a:r>
              <a:rPr lang="en-US" sz="3320">
                <a:solidFill>
                  <a:srgbClr val="0C3571"/>
                </a:solidFill>
                <a:latin typeface="Cloud"/>
                <a:ea typeface="Cloud"/>
                <a:cs typeface="Cloud"/>
                <a:sym typeface="Cloud"/>
              </a:rPr>
              <a:t>One-member Tribunal: other disputes</a:t>
            </a:r>
          </a:p>
          <a:p>
            <a:pPr marL="716915" lvl="1" indent="-358458" algn="just">
              <a:lnSpc>
                <a:spcPts val="4648"/>
              </a:lnSpc>
              <a:buFont typeface="Arial"/>
              <a:buChar char="•"/>
            </a:pPr>
            <a:r>
              <a:rPr lang="en-US" sz="3320">
                <a:solidFill>
                  <a:srgbClr val="0C3571"/>
                </a:solidFill>
                <a:latin typeface="Cloud"/>
                <a:ea typeface="Cloud"/>
                <a:cs typeface="Cloud"/>
                <a:sym typeface="Cloud"/>
              </a:rPr>
              <a:t>Sections 50–52: Tribunal powers – interim relief, evidence, hearings, decision-making</a:t>
            </a:r>
          </a:p>
          <a:p>
            <a:pPr marL="716915" lvl="1" indent="-358458" algn="just">
              <a:lnSpc>
                <a:spcPts val="4648"/>
              </a:lnSpc>
              <a:buFont typeface="Arial"/>
              <a:buChar char="•"/>
            </a:pPr>
            <a:r>
              <a:rPr lang="en-US" sz="3320">
                <a:solidFill>
                  <a:srgbClr val="0C3571"/>
                </a:solidFill>
                <a:latin typeface="Cloud"/>
                <a:ea typeface="Cloud"/>
                <a:cs typeface="Cloud"/>
                <a:sym typeface="Cloud"/>
              </a:rPr>
              <a:t>Sections 53–58: Adjudication – settlements, awards, binding effect, and enforcement</a:t>
            </a:r>
          </a:p>
          <a:p>
            <a:pPr marL="716915" lvl="1" indent="-358458" algn="just">
              <a:lnSpc>
                <a:spcPts val="4648"/>
              </a:lnSpc>
              <a:buFont typeface="Arial"/>
              <a:buChar char="•"/>
            </a:pPr>
            <a:r>
              <a:rPr lang="en-US" sz="3320">
                <a:solidFill>
                  <a:srgbClr val="0C3571"/>
                </a:solidFill>
                <a:latin typeface="Cloud"/>
                <a:ea typeface="Cloud"/>
                <a:cs typeface="Cloud"/>
                <a:sym typeface="Cloud"/>
              </a:rPr>
              <a:t>Major Change: Labour Courts abolished; pending cases transferred to Industrial Tribunals</a:t>
            </a:r>
          </a:p>
          <a:p>
            <a:pPr marL="716915" lvl="1" indent="-358458" algn="just">
              <a:lnSpc>
                <a:spcPts val="4648"/>
              </a:lnSpc>
              <a:buFont typeface="Arial"/>
              <a:buChar char="•"/>
            </a:pPr>
            <a:r>
              <a:rPr lang="en-US" sz="3320">
                <a:solidFill>
                  <a:srgbClr val="0C3571"/>
                </a:solidFill>
                <a:latin typeface="Cloud"/>
                <a:ea typeface="Cloud"/>
                <a:cs typeface="Cloud"/>
                <a:sym typeface="Cloud"/>
              </a:rPr>
              <a:t>Government defines composition, powers, and qualifications of Tribunal members.</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rot="-650884">
            <a:off x="-1520413" y="6340999"/>
            <a:ext cx="10010023" cy="5834602"/>
          </a:xfrm>
          <a:custGeom>
            <a:avLst/>
            <a:gdLst/>
            <a:ahLst/>
            <a:cxnLst/>
            <a:rect l="l" t="t" r="r" b="b"/>
            <a:pathLst>
              <a:path w="10010023" h="5834602">
                <a:moveTo>
                  <a:pt x="0" y="0"/>
                </a:moveTo>
                <a:lnTo>
                  <a:pt x="10010023" y="0"/>
                </a:lnTo>
                <a:lnTo>
                  <a:pt x="10010023" y="5834602"/>
                </a:lnTo>
                <a:lnTo>
                  <a:pt x="0" y="58346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REPRESENTATION IN DISPUTE PROCEEDINGS SECTION 94 </a:t>
            </a:r>
          </a:p>
        </p:txBody>
      </p:sp>
      <p:sp>
        <p:nvSpPr>
          <p:cNvPr id="9" name="TextBox 9"/>
          <p:cNvSpPr txBox="1"/>
          <p:nvPr/>
        </p:nvSpPr>
        <p:spPr>
          <a:xfrm>
            <a:off x="117430" y="2932156"/>
            <a:ext cx="8565141" cy="4423525"/>
          </a:xfrm>
          <a:prstGeom prst="rect">
            <a:avLst/>
          </a:prstGeom>
        </p:spPr>
        <p:txBody>
          <a:bodyPr lIns="0" tIns="0" rIns="0" bIns="0" rtlCol="0" anchor="t">
            <a:spAutoFit/>
          </a:bodyPr>
          <a:lstStyle/>
          <a:p>
            <a:pPr algn="just">
              <a:lnSpc>
                <a:spcPts val="4416"/>
              </a:lnSpc>
            </a:pPr>
            <a:r>
              <a:rPr lang="en-US" sz="3154" b="1">
                <a:solidFill>
                  <a:srgbClr val="0C3571"/>
                </a:solidFill>
                <a:latin typeface="Cloud Bold"/>
                <a:ea typeface="Cloud Bold"/>
                <a:cs typeface="Cloud Bold"/>
                <a:sym typeface="Cloud Bold"/>
              </a:rPr>
              <a:t>Workers: Can be represented by:</a:t>
            </a:r>
          </a:p>
          <a:p>
            <a:pPr marL="681142" lvl="1" indent="-340571" algn="just">
              <a:lnSpc>
                <a:spcPts val="4416"/>
              </a:lnSpc>
              <a:buFont typeface="Arial"/>
              <a:buChar char="•"/>
            </a:pPr>
            <a:r>
              <a:rPr lang="en-US" sz="3154">
                <a:solidFill>
                  <a:srgbClr val="0C3571"/>
                </a:solidFill>
                <a:latin typeface="Cloud"/>
                <a:ea typeface="Cloud"/>
                <a:cs typeface="Cloud"/>
                <a:sym typeface="Cloud"/>
              </a:rPr>
              <a:t>Executive/member of their registered Trade Union</a:t>
            </a:r>
          </a:p>
          <a:p>
            <a:pPr marL="681142" lvl="1" indent="-340571" algn="just">
              <a:lnSpc>
                <a:spcPts val="4416"/>
              </a:lnSpc>
              <a:buFont typeface="Arial"/>
              <a:buChar char="•"/>
            </a:pPr>
            <a:r>
              <a:rPr lang="en-US" sz="3154">
                <a:solidFill>
                  <a:srgbClr val="0C3571"/>
                </a:solidFill>
                <a:latin typeface="Cloud"/>
                <a:ea typeface="Cloud"/>
                <a:cs typeface="Cloud"/>
                <a:sym typeface="Cloud"/>
              </a:rPr>
              <a:t>Executive/member of a federation of Trade Unions</a:t>
            </a:r>
          </a:p>
          <a:p>
            <a:pPr marL="681142" lvl="1" indent="-340571" algn="just">
              <a:lnSpc>
                <a:spcPts val="4416"/>
              </a:lnSpc>
              <a:buFont typeface="Arial"/>
              <a:buChar char="•"/>
            </a:pPr>
            <a:r>
              <a:rPr lang="en-US" sz="3154">
                <a:solidFill>
                  <a:srgbClr val="0C3571"/>
                </a:solidFill>
                <a:latin typeface="Cloud"/>
                <a:ea typeface="Cloud"/>
                <a:cs typeface="Cloud"/>
                <a:sym typeface="Cloud"/>
              </a:rPr>
              <a:t>If not a member of any union, by other authorised worker representatives</a:t>
            </a:r>
          </a:p>
          <a:p>
            <a:pPr algn="just">
              <a:lnSpc>
                <a:spcPts val="4416"/>
              </a:lnSpc>
            </a:pPr>
            <a:endParaRPr lang="en-US" sz="3154">
              <a:solidFill>
                <a:srgbClr val="0C3571"/>
              </a:solidFill>
              <a:latin typeface="Cloud"/>
              <a:ea typeface="Cloud"/>
              <a:cs typeface="Cloud"/>
              <a:sym typeface="Cloud"/>
            </a:endParaRPr>
          </a:p>
        </p:txBody>
      </p:sp>
      <p:sp>
        <p:nvSpPr>
          <p:cNvPr id="10" name="TextBox 10"/>
          <p:cNvSpPr txBox="1"/>
          <p:nvPr/>
        </p:nvSpPr>
        <p:spPr>
          <a:xfrm>
            <a:off x="9326153" y="2951206"/>
            <a:ext cx="8838022" cy="4358813"/>
          </a:xfrm>
          <a:prstGeom prst="rect">
            <a:avLst/>
          </a:prstGeom>
        </p:spPr>
        <p:txBody>
          <a:bodyPr lIns="0" tIns="0" rIns="0" bIns="0" rtlCol="0" anchor="t">
            <a:spAutoFit/>
          </a:bodyPr>
          <a:lstStyle/>
          <a:p>
            <a:pPr algn="just">
              <a:lnSpc>
                <a:spcPts val="3875"/>
              </a:lnSpc>
            </a:pPr>
            <a:r>
              <a:rPr lang="en-US" sz="2768" b="1">
                <a:solidFill>
                  <a:srgbClr val="0C3571"/>
                </a:solidFill>
                <a:latin typeface="Cloud Bold"/>
                <a:ea typeface="Cloud Bold"/>
                <a:cs typeface="Cloud Bold"/>
                <a:sym typeface="Cloud Bold"/>
              </a:rPr>
              <a:t>Employers: Can be represented by:</a:t>
            </a:r>
          </a:p>
          <a:p>
            <a:pPr marL="597655" lvl="1" indent="-298828" algn="just">
              <a:lnSpc>
                <a:spcPts val="3875"/>
              </a:lnSpc>
              <a:buFont typeface="Arial"/>
              <a:buChar char="•"/>
            </a:pPr>
            <a:r>
              <a:rPr lang="en-US" sz="2768">
                <a:solidFill>
                  <a:srgbClr val="0C3571"/>
                </a:solidFill>
                <a:latin typeface="Cloud"/>
                <a:ea typeface="Cloud"/>
                <a:cs typeface="Cloud"/>
                <a:sym typeface="Cloud"/>
              </a:rPr>
              <a:t>Officer of an employer association</a:t>
            </a:r>
          </a:p>
          <a:p>
            <a:pPr marL="597655" lvl="1" indent="-298828" algn="just">
              <a:lnSpc>
                <a:spcPts val="3875"/>
              </a:lnSpc>
              <a:buFont typeface="Arial"/>
              <a:buChar char="•"/>
            </a:pPr>
            <a:r>
              <a:rPr lang="en-US" sz="2768">
                <a:solidFill>
                  <a:srgbClr val="0C3571"/>
                </a:solidFill>
                <a:latin typeface="Cloud"/>
                <a:ea typeface="Cloud"/>
                <a:cs typeface="Cloud"/>
                <a:sym typeface="Cloud"/>
              </a:rPr>
              <a:t>Officer of a federation of employer associations</a:t>
            </a:r>
          </a:p>
          <a:p>
            <a:pPr marL="597655" lvl="1" indent="-298828" algn="just">
              <a:lnSpc>
                <a:spcPts val="3875"/>
              </a:lnSpc>
              <a:buFont typeface="Arial"/>
              <a:buChar char="•"/>
            </a:pPr>
            <a:r>
              <a:rPr lang="en-US" sz="2768">
                <a:solidFill>
                  <a:srgbClr val="0C3571"/>
                </a:solidFill>
                <a:latin typeface="Cloud"/>
                <a:ea typeface="Cloud"/>
                <a:cs typeface="Cloud"/>
                <a:sym typeface="Cloud"/>
              </a:rPr>
              <a:t>If not a member, by other authorised employer representatives</a:t>
            </a:r>
          </a:p>
          <a:p>
            <a:pPr marL="597655" lvl="1" indent="-298828" algn="just">
              <a:lnSpc>
                <a:spcPts val="3875"/>
              </a:lnSpc>
              <a:buFont typeface="Arial"/>
              <a:buChar char="•"/>
            </a:pPr>
            <a:r>
              <a:rPr lang="en-US" sz="2768">
                <a:solidFill>
                  <a:srgbClr val="0C3571"/>
                </a:solidFill>
                <a:latin typeface="Cloud"/>
                <a:ea typeface="Cloud"/>
                <a:cs typeface="Cloud"/>
                <a:sym typeface="Cloud"/>
              </a:rPr>
              <a:t>Legal Practitioner:</a:t>
            </a:r>
          </a:p>
          <a:p>
            <a:pPr marL="597655" lvl="1" indent="-298828" algn="just">
              <a:lnSpc>
                <a:spcPts val="3875"/>
              </a:lnSpc>
              <a:buFont typeface="Arial"/>
              <a:buChar char="•"/>
            </a:pPr>
            <a:r>
              <a:rPr lang="en-US" sz="2768">
                <a:solidFill>
                  <a:srgbClr val="0C3571"/>
                </a:solidFill>
                <a:latin typeface="Cloud"/>
                <a:ea typeface="Cloud"/>
                <a:cs typeface="Cloud"/>
                <a:sym typeface="Cloud"/>
              </a:rPr>
              <a:t>Not allowed in conciliation or Tribunal proceedings unless consented by all parties and permitted by Tribunal</a:t>
            </a:r>
          </a:p>
        </p:txBody>
      </p:sp>
      <p:grpSp>
        <p:nvGrpSpPr>
          <p:cNvPr id="11" name="Group 11"/>
          <p:cNvGrpSpPr/>
          <p:nvPr/>
        </p:nvGrpSpPr>
        <p:grpSpPr>
          <a:xfrm>
            <a:off x="14143091"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421317" y="72009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0" y="529163"/>
            <a:ext cx="12175263" cy="1476821"/>
          </a:xfrm>
          <a:prstGeom prst="rect">
            <a:avLst/>
          </a:prstGeom>
        </p:spPr>
        <p:txBody>
          <a:bodyPr lIns="0" tIns="0" rIns="0" bIns="0" rtlCol="0" anchor="t">
            <a:spAutoFit/>
          </a:bodyPr>
          <a:lstStyle/>
          <a:p>
            <a:pPr algn="ctr">
              <a:lnSpc>
                <a:spcPts val="5943"/>
              </a:lnSpc>
            </a:pPr>
            <a:r>
              <a:rPr lang="en-US" sz="4245" b="1">
                <a:solidFill>
                  <a:srgbClr val="0C3571"/>
                </a:solidFill>
                <a:latin typeface="Anantason Bold"/>
                <a:ea typeface="Anantason Bold"/>
                <a:cs typeface="Anantason Bold"/>
                <a:sym typeface="Anantason Bold"/>
              </a:rPr>
              <a:t>SECTION 96 – POWER OF APPROPRIATE GOVERNMENT TO EXEMPT</a:t>
            </a:r>
          </a:p>
        </p:txBody>
      </p:sp>
      <p:sp>
        <p:nvSpPr>
          <p:cNvPr id="9" name="TextBox 9"/>
          <p:cNvSpPr txBox="1"/>
          <p:nvPr/>
        </p:nvSpPr>
        <p:spPr>
          <a:xfrm>
            <a:off x="847457" y="2582247"/>
            <a:ext cx="16593086" cy="3838325"/>
          </a:xfrm>
          <a:prstGeom prst="rect">
            <a:avLst/>
          </a:prstGeom>
        </p:spPr>
        <p:txBody>
          <a:bodyPr lIns="0" tIns="0" rIns="0" bIns="0" rtlCol="0" anchor="t">
            <a:spAutoFit/>
          </a:bodyPr>
          <a:lstStyle/>
          <a:p>
            <a:pPr marL="784221" lvl="1" indent="-392110" algn="just">
              <a:lnSpc>
                <a:spcPts val="5085"/>
              </a:lnSpc>
              <a:buFont typeface="Arial"/>
              <a:buChar char="•"/>
            </a:pPr>
            <a:r>
              <a:rPr lang="en-US" sz="3632">
                <a:solidFill>
                  <a:srgbClr val="0C3571"/>
                </a:solidFill>
                <a:latin typeface="Cloud"/>
                <a:ea typeface="Cloud"/>
                <a:cs typeface="Cloud"/>
                <a:sym typeface="Cloud"/>
              </a:rPr>
              <a:t>Conditionally or unconditionally exempt any establishment/class from certain provisions of the Code if adequate provisions exist to meet objectives.</a:t>
            </a:r>
          </a:p>
          <a:p>
            <a:pPr marL="784221" lvl="1" indent="-392110" algn="just">
              <a:lnSpc>
                <a:spcPts val="5085"/>
              </a:lnSpc>
              <a:buFont typeface="Arial"/>
              <a:buChar char="•"/>
            </a:pPr>
            <a:r>
              <a:rPr lang="en-US" sz="3632">
                <a:solidFill>
                  <a:srgbClr val="0C3571"/>
                </a:solidFill>
                <a:latin typeface="Cloud"/>
                <a:ea typeface="Cloud"/>
                <a:cs typeface="Cloud"/>
                <a:sym typeface="Cloud"/>
              </a:rPr>
              <a:t>For new establishments, exemption can be granted for a specified period in public interest.</a:t>
            </a:r>
          </a:p>
          <a:p>
            <a:pPr marL="784221" lvl="1" indent="-392110" algn="just">
              <a:lnSpc>
                <a:spcPts val="5085"/>
              </a:lnSpc>
              <a:buFont typeface="Arial"/>
              <a:buChar char="•"/>
            </a:pPr>
            <a:r>
              <a:rPr lang="en-US" sz="3632">
                <a:solidFill>
                  <a:srgbClr val="0C3571"/>
                </a:solidFill>
                <a:latin typeface="Cloud"/>
                <a:ea typeface="Cloud"/>
                <a:cs typeface="Cloud"/>
                <a:sym typeface="Cloud"/>
              </a:rPr>
              <a:t>State notifications under ID Act, 1947 remain valid until their expiry.</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2215289" y="8017027"/>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314450" y="448500"/>
            <a:ext cx="9896716" cy="1251712"/>
          </a:xfrm>
          <a:prstGeom prst="rect">
            <a:avLst/>
          </a:prstGeom>
        </p:spPr>
        <p:txBody>
          <a:bodyPr lIns="0" tIns="0" rIns="0" bIns="0" rtlCol="0" anchor="t">
            <a:spAutoFit/>
          </a:bodyPr>
          <a:lstStyle/>
          <a:p>
            <a:pPr algn="ctr">
              <a:lnSpc>
                <a:spcPts val="5032"/>
              </a:lnSpc>
            </a:pPr>
            <a:r>
              <a:rPr lang="en-US" sz="3594" b="1">
                <a:solidFill>
                  <a:srgbClr val="0C3571"/>
                </a:solidFill>
                <a:latin typeface="Anantason Bold"/>
                <a:ea typeface="Anantason Bold"/>
                <a:cs typeface="Anantason Bold"/>
                <a:sym typeface="Anantason Bold"/>
              </a:rPr>
              <a:t>FOLLOWING DISPUTES WILL BE HEARD BY TWO MEMBER OF INDUSTRIAL TRIBUNAL</a:t>
            </a:r>
          </a:p>
        </p:txBody>
      </p:sp>
      <p:sp>
        <p:nvSpPr>
          <p:cNvPr id="9" name="TextBox 9"/>
          <p:cNvSpPr txBox="1"/>
          <p:nvPr/>
        </p:nvSpPr>
        <p:spPr>
          <a:xfrm>
            <a:off x="1771366" y="2751747"/>
            <a:ext cx="10917317" cy="5265280"/>
          </a:xfrm>
          <a:prstGeom prst="rect">
            <a:avLst/>
          </a:prstGeom>
        </p:spPr>
        <p:txBody>
          <a:bodyPr lIns="0" tIns="0" rIns="0" bIns="0" rtlCol="0" anchor="t">
            <a:spAutoFit/>
          </a:bodyPr>
          <a:lstStyle/>
          <a:p>
            <a:pPr marL="806102" lvl="1" indent="-403051" algn="just">
              <a:lnSpc>
                <a:spcPts val="5227"/>
              </a:lnSpc>
              <a:buFont typeface="Arial"/>
              <a:buChar char="•"/>
            </a:pPr>
            <a:r>
              <a:rPr lang="en-US" sz="3733">
                <a:solidFill>
                  <a:srgbClr val="0C3571"/>
                </a:solidFill>
                <a:latin typeface="Cloud"/>
                <a:ea typeface="Cloud"/>
                <a:cs typeface="Cloud"/>
                <a:sym typeface="Cloud"/>
              </a:rPr>
              <a:t>Dispute regarding Legality of discharge or dismissal,</a:t>
            </a:r>
          </a:p>
          <a:p>
            <a:pPr marL="806102" lvl="1" indent="-403051" algn="just">
              <a:lnSpc>
                <a:spcPts val="5227"/>
              </a:lnSpc>
              <a:buFont typeface="Arial"/>
              <a:buChar char="•"/>
            </a:pPr>
            <a:r>
              <a:rPr lang="en-US" sz="3733">
                <a:solidFill>
                  <a:srgbClr val="0C3571"/>
                </a:solidFill>
                <a:latin typeface="Cloud"/>
                <a:ea typeface="Cloud"/>
                <a:cs typeface="Cloud"/>
                <a:sym typeface="Cloud"/>
              </a:rPr>
              <a:t>Legality of Strike or Lockout,</a:t>
            </a:r>
          </a:p>
          <a:p>
            <a:pPr marL="806102" lvl="1" indent="-403051" algn="just">
              <a:lnSpc>
                <a:spcPts val="5227"/>
              </a:lnSpc>
              <a:buFont typeface="Arial"/>
              <a:buChar char="•"/>
            </a:pPr>
            <a:r>
              <a:rPr lang="en-US" sz="3733">
                <a:solidFill>
                  <a:srgbClr val="0C3571"/>
                </a:solidFill>
                <a:latin typeface="Cloud"/>
                <a:ea typeface="Cloud"/>
                <a:cs typeface="Cloud"/>
                <a:sym typeface="Cloud"/>
              </a:rPr>
              <a:t>Legality of Retrenchment and closure,</a:t>
            </a:r>
          </a:p>
          <a:p>
            <a:pPr marL="806102" lvl="1" indent="-403051" algn="just">
              <a:lnSpc>
                <a:spcPts val="5227"/>
              </a:lnSpc>
              <a:buFont typeface="Arial"/>
              <a:buChar char="•"/>
            </a:pPr>
            <a:r>
              <a:rPr lang="en-US" sz="3733">
                <a:solidFill>
                  <a:srgbClr val="0C3571"/>
                </a:solidFill>
                <a:latin typeface="Cloud"/>
                <a:ea typeface="Cloud"/>
                <a:cs typeface="Cloud"/>
                <a:sym typeface="Cloud"/>
              </a:rPr>
              <a:t>Trade Union Dispute, and </a:t>
            </a:r>
          </a:p>
          <a:p>
            <a:pPr marL="806102" lvl="1" indent="-403051" algn="just">
              <a:lnSpc>
                <a:spcPts val="5227"/>
              </a:lnSpc>
              <a:buFont typeface="Arial"/>
              <a:buChar char="•"/>
            </a:pPr>
            <a:r>
              <a:rPr lang="en-US" sz="3733">
                <a:solidFill>
                  <a:srgbClr val="0C3571"/>
                </a:solidFill>
                <a:latin typeface="Cloud"/>
                <a:ea typeface="Cloud"/>
                <a:cs typeface="Cloud"/>
                <a:sym typeface="Cloud"/>
              </a:rPr>
              <a:t>Interpretation of Standing Orders,</a:t>
            </a:r>
          </a:p>
          <a:p>
            <a:pPr marL="806102" lvl="1" indent="-403051" algn="just">
              <a:lnSpc>
                <a:spcPts val="5227"/>
              </a:lnSpc>
              <a:buFont typeface="Arial"/>
              <a:buChar char="•"/>
            </a:pPr>
            <a:r>
              <a:rPr lang="en-US" sz="3733">
                <a:solidFill>
                  <a:srgbClr val="0C3571"/>
                </a:solidFill>
                <a:latin typeface="Cloud"/>
                <a:ea typeface="Cloud"/>
                <a:cs typeface="Cloud"/>
                <a:sym typeface="Cloud"/>
              </a:rPr>
              <a:t>Other disputes can be decided by 1 Member Tribunal</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2215289" y="8017027"/>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028700" y="1795641"/>
            <a:ext cx="16106941" cy="6600468"/>
          </a:xfrm>
          <a:prstGeom prst="rect">
            <a:avLst/>
          </a:prstGeom>
        </p:spPr>
        <p:txBody>
          <a:bodyPr lIns="0" tIns="0" rIns="0" bIns="0" rtlCol="0" anchor="t">
            <a:spAutoFit/>
          </a:bodyPr>
          <a:lstStyle/>
          <a:p>
            <a:pPr marL="898099" lvl="1" indent="-449049" algn="just">
              <a:lnSpc>
                <a:spcPts val="5823"/>
              </a:lnSpc>
              <a:buFont typeface="Arial"/>
              <a:buChar char="•"/>
            </a:pPr>
            <a:r>
              <a:rPr lang="en-US" sz="4159">
                <a:solidFill>
                  <a:srgbClr val="0C3571"/>
                </a:solidFill>
                <a:latin typeface="Cloud"/>
                <a:ea typeface="Cloud"/>
                <a:cs typeface="Cloud"/>
                <a:sym typeface="Cloud"/>
              </a:rPr>
              <a:t>Section 50(2) : Court can grant Interim Relief to the worker.</a:t>
            </a:r>
          </a:p>
          <a:p>
            <a:pPr marL="898099" lvl="1" indent="-449049" algn="just">
              <a:lnSpc>
                <a:spcPts val="5823"/>
              </a:lnSpc>
              <a:buFont typeface="Arial"/>
              <a:buChar char="•"/>
            </a:pPr>
            <a:r>
              <a:rPr lang="en-US" sz="4159">
                <a:solidFill>
                  <a:srgbClr val="0C3571"/>
                </a:solidFill>
                <a:latin typeface="Cloud"/>
                <a:ea typeface="Cloud"/>
                <a:cs typeface="Cloud"/>
                <a:sym typeface="Cloud"/>
              </a:rPr>
              <a:t>No Industrial Dispute can be ceased in Conciliation after 2 years.</a:t>
            </a:r>
          </a:p>
          <a:p>
            <a:pPr marL="898099" lvl="1" indent="-449049" algn="just">
              <a:lnSpc>
                <a:spcPts val="5823"/>
              </a:lnSpc>
              <a:buFont typeface="Arial"/>
              <a:buChar char="•"/>
            </a:pPr>
            <a:r>
              <a:rPr lang="en-US" sz="4159">
                <a:solidFill>
                  <a:srgbClr val="0C3571"/>
                </a:solidFill>
                <a:latin typeface="Cloud"/>
                <a:ea typeface="Cloud"/>
                <a:cs typeface="Cloud"/>
                <a:sym typeface="Cloud"/>
              </a:rPr>
              <a:t>Section 53(3) is replacement of Section 12 (3) of ID Act.</a:t>
            </a:r>
          </a:p>
          <a:p>
            <a:pPr marL="898099" lvl="1" indent="-449049" algn="just">
              <a:lnSpc>
                <a:spcPts val="5823"/>
              </a:lnSpc>
              <a:buFont typeface="Arial"/>
              <a:buChar char="•"/>
            </a:pPr>
            <a:r>
              <a:rPr lang="en-US" sz="4159">
                <a:solidFill>
                  <a:srgbClr val="0C3571"/>
                </a:solidFill>
                <a:latin typeface="Cloud"/>
                <a:ea typeface="Cloud"/>
                <a:cs typeface="Cloud"/>
                <a:sym typeface="Cloud"/>
              </a:rPr>
              <a:t>Section 53(4) is replacement of Section 12 (4) of ID Act.</a:t>
            </a:r>
          </a:p>
          <a:p>
            <a:pPr marL="898099" lvl="1" indent="-449049" algn="just">
              <a:lnSpc>
                <a:spcPts val="5823"/>
              </a:lnSpc>
              <a:buFont typeface="Arial"/>
              <a:buChar char="•"/>
            </a:pPr>
            <a:r>
              <a:rPr lang="en-US" sz="4159">
                <a:solidFill>
                  <a:srgbClr val="0C3571"/>
                </a:solidFill>
                <a:latin typeface="Cloud"/>
                <a:ea typeface="Cloud"/>
                <a:cs typeface="Cloud"/>
                <a:sym typeface="Cloud"/>
              </a:rPr>
              <a:t>A measure change is brought about power of Government to refer a dispute has been taken away and now party can apply to the Tribunal within 90 days from the date of failure report to the Tribunal. Sec.12(5) of ID Act is removed </a:t>
            </a:r>
          </a:p>
        </p:txBody>
      </p:sp>
      <p:grpSp>
        <p:nvGrpSpPr>
          <p:cNvPr id="9" name="Group 9"/>
          <p:cNvGrpSpPr/>
          <p:nvPr/>
        </p:nvGrpSpPr>
        <p:grpSpPr>
          <a:xfrm>
            <a:off x="14143091" y="8868839"/>
            <a:ext cx="3808810" cy="1095033"/>
            <a:chOff x="0" y="0"/>
            <a:chExt cx="5078414" cy="1460044"/>
          </a:xfrm>
        </p:grpSpPr>
        <p:sp>
          <p:nvSpPr>
            <p:cNvPr id="10" name="Freeform 10"/>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2215289" y="8017027"/>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028700" y="1795641"/>
            <a:ext cx="16106941" cy="6600468"/>
          </a:xfrm>
          <a:prstGeom prst="rect">
            <a:avLst/>
          </a:prstGeom>
        </p:spPr>
        <p:txBody>
          <a:bodyPr lIns="0" tIns="0" rIns="0" bIns="0" rtlCol="0" anchor="t">
            <a:spAutoFit/>
          </a:bodyPr>
          <a:lstStyle/>
          <a:p>
            <a:pPr marL="898099" lvl="1" indent="-449049" algn="just">
              <a:lnSpc>
                <a:spcPts val="5823"/>
              </a:lnSpc>
              <a:buFont typeface="Arial"/>
              <a:buChar char="•"/>
            </a:pPr>
            <a:r>
              <a:rPr lang="en-US" sz="4159">
                <a:solidFill>
                  <a:srgbClr val="0C3571"/>
                </a:solidFill>
                <a:latin typeface="Cloud"/>
                <a:ea typeface="Cloud"/>
                <a:cs typeface="Cloud"/>
                <a:sym typeface="Cloud"/>
              </a:rPr>
              <a:t>Section 55 is replacement of Section 17 A of ID Act.</a:t>
            </a:r>
          </a:p>
          <a:p>
            <a:pPr marL="898099" lvl="1" indent="-449049" algn="just">
              <a:lnSpc>
                <a:spcPts val="5823"/>
              </a:lnSpc>
              <a:buFont typeface="Arial"/>
              <a:buChar char="•"/>
            </a:pPr>
            <a:r>
              <a:rPr lang="en-US" sz="4159">
                <a:solidFill>
                  <a:srgbClr val="0C3571"/>
                </a:solidFill>
                <a:latin typeface="Cloud"/>
                <a:ea typeface="Cloud"/>
                <a:cs typeface="Cloud"/>
                <a:sym typeface="Cloud"/>
              </a:rPr>
              <a:t>Section 56 is replacement of Section 17 B of ID Act.</a:t>
            </a:r>
          </a:p>
          <a:p>
            <a:pPr marL="898099" lvl="1" indent="-449049" algn="just">
              <a:lnSpc>
                <a:spcPts val="5823"/>
              </a:lnSpc>
              <a:buFont typeface="Arial"/>
              <a:buChar char="•"/>
            </a:pPr>
            <a:r>
              <a:rPr lang="en-US" sz="4159">
                <a:solidFill>
                  <a:srgbClr val="0C3571"/>
                </a:solidFill>
                <a:latin typeface="Cloud"/>
                <a:ea typeface="Cloud"/>
                <a:cs typeface="Cloud"/>
                <a:sym typeface="Cloud"/>
              </a:rPr>
              <a:t>Section 57 is replacement of Section 18 of ID Act.</a:t>
            </a:r>
          </a:p>
          <a:p>
            <a:pPr marL="898099" lvl="1" indent="-449049" algn="just">
              <a:lnSpc>
                <a:spcPts val="5823"/>
              </a:lnSpc>
              <a:buFont typeface="Arial"/>
              <a:buChar char="•"/>
            </a:pPr>
            <a:r>
              <a:rPr lang="en-US" sz="4159">
                <a:solidFill>
                  <a:srgbClr val="0C3571"/>
                </a:solidFill>
                <a:latin typeface="Cloud"/>
                <a:ea typeface="Cloud"/>
                <a:cs typeface="Cloud"/>
                <a:sym typeface="Cloud"/>
              </a:rPr>
              <a:t>Section 57 (1) is replacement of Section 18 (1) of ID Act, settlement arrived at otherwise then conciliation and is binding only on parties to settlement.</a:t>
            </a:r>
          </a:p>
          <a:p>
            <a:pPr marL="898099" lvl="1" indent="-449049" algn="just">
              <a:lnSpc>
                <a:spcPts val="5823"/>
              </a:lnSpc>
              <a:buFont typeface="Arial"/>
              <a:buChar char="•"/>
            </a:pPr>
            <a:r>
              <a:rPr lang="en-US" sz="4159">
                <a:solidFill>
                  <a:srgbClr val="0C3571"/>
                </a:solidFill>
                <a:latin typeface="Cloud"/>
                <a:ea typeface="Cloud"/>
                <a:cs typeface="Cloud"/>
                <a:sym typeface="Cloud"/>
              </a:rPr>
              <a:t>Section 57(3) is replacement of Section 18(3) of ID Act, settlement during Conciliation.</a:t>
            </a:r>
          </a:p>
          <a:p>
            <a:pPr marL="898099" lvl="1" indent="-449049" algn="just">
              <a:lnSpc>
                <a:spcPts val="5823"/>
              </a:lnSpc>
              <a:buFont typeface="Arial"/>
              <a:buChar char="•"/>
            </a:pPr>
            <a:r>
              <a:rPr lang="en-US" sz="4159">
                <a:solidFill>
                  <a:srgbClr val="0C3571"/>
                </a:solidFill>
                <a:latin typeface="Cloud"/>
                <a:ea typeface="Cloud"/>
                <a:cs typeface="Cloud"/>
                <a:sym typeface="Cloud"/>
              </a:rPr>
              <a:t>Section 58 is replacement of Section 20 of ID Act.</a:t>
            </a:r>
          </a:p>
        </p:txBody>
      </p:sp>
      <p:grpSp>
        <p:nvGrpSpPr>
          <p:cNvPr id="9" name="Group 9"/>
          <p:cNvGrpSpPr/>
          <p:nvPr/>
        </p:nvGrpSpPr>
        <p:grpSpPr>
          <a:xfrm>
            <a:off x="14143091" y="8868839"/>
            <a:ext cx="3808810" cy="1095033"/>
            <a:chOff x="0" y="0"/>
            <a:chExt cx="5078414" cy="1460044"/>
          </a:xfrm>
        </p:grpSpPr>
        <p:sp>
          <p:nvSpPr>
            <p:cNvPr id="10" name="Freeform 10"/>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rot="-650884">
            <a:off x="-1520413" y="6340999"/>
            <a:ext cx="10010023" cy="5834602"/>
          </a:xfrm>
          <a:custGeom>
            <a:avLst/>
            <a:gdLst/>
            <a:ahLst/>
            <a:cxnLst/>
            <a:rect l="l" t="t" r="r" b="b"/>
            <a:pathLst>
              <a:path w="10010023" h="5834602">
                <a:moveTo>
                  <a:pt x="0" y="0"/>
                </a:moveTo>
                <a:lnTo>
                  <a:pt x="10010023" y="0"/>
                </a:lnTo>
                <a:lnTo>
                  <a:pt x="10010023" y="5834602"/>
                </a:lnTo>
                <a:lnTo>
                  <a:pt x="0" y="58346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ENFORCEMENT &amp; FINALITY OF TRIBUNAL AWARDS</a:t>
            </a:r>
          </a:p>
        </p:txBody>
      </p:sp>
      <p:sp>
        <p:nvSpPr>
          <p:cNvPr id="9" name="TextBox 9"/>
          <p:cNvSpPr txBox="1"/>
          <p:nvPr/>
        </p:nvSpPr>
        <p:spPr>
          <a:xfrm>
            <a:off x="578859" y="2932156"/>
            <a:ext cx="8565141" cy="4968116"/>
          </a:xfrm>
          <a:prstGeom prst="rect">
            <a:avLst/>
          </a:prstGeom>
        </p:spPr>
        <p:txBody>
          <a:bodyPr lIns="0" tIns="0" rIns="0" bIns="0" rtlCol="0" anchor="t">
            <a:spAutoFit/>
          </a:bodyPr>
          <a:lstStyle/>
          <a:p>
            <a:pPr algn="just">
              <a:lnSpc>
                <a:spcPts val="4416"/>
              </a:lnSpc>
            </a:pPr>
            <a:r>
              <a:rPr lang="en-US" sz="3154" b="1">
                <a:solidFill>
                  <a:srgbClr val="0C3571"/>
                </a:solidFill>
                <a:latin typeface="Cloud Bold"/>
                <a:ea typeface="Cloud Bold"/>
                <a:cs typeface="Cloud Bold"/>
                <a:sym typeface="Cloud Bold"/>
              </a:rPr>
              <a:t>Section 59 – Finality of Award</a:t>
            </a:r>
          </a:p>
          <a:p>
            <a:pPr marL="681142" lvl="1" indent="-340571" algn="just">
              <a:lnSpc>
                <a:spcPts val="4416"/>
              </a:lnSpc>
              <a:buFont typeface="Arial"/>
              <a:buChar char="•"/>
            </a:pPr>
            <a:r>
              <a:rPr lang="en-US" sz="3154">
                <a:solidFill>
                  <a:srgbClr val="0C3571"/>
                </a:solidFill>
                <a:latin typeface="Cloud"/>
                <a:ea typeface="Cloud"/>
                <a:cs typeface="Cloud"/>
                <a:sym typeface="Cloud"/>
              </a:rPr>
              <a:t>Award becomes final &amp; binding on:</a:t>
            </a:r>
          </a:p>
          <a:p>
            <a:pPr marL="681142" lvl="1" indent="-340571" algn="just">
              <a:lnSpc>
                <a:spcPts val="4416"/>
              </a:lnSpc>
              <a:buFont typeface="Arial"/>
              <a:buChar char="•"/>
            </a:pPr>
            <a:r>
              <a:rPr lang="en-US" sz="3154">
                <a:solidFill>
                  <a:srgbClr val="0C3571"/>
                </a:solidFill>
                <a:latin typeface="Cloud"/>
                <a:ea typeface="Cloud"/>
                <a:cs typeface="Cloud"/>
                <a:sym typeface="Cloud"/>
              </a:rPr>
              <a:t>Employer</a:t>
            </a:r>
          </a:p>
          <a:p>
            <a:pPr marL="681142" lvl="1" indent="-340571" algn="just">
              <a:lnSpc>
                <a:spcPts val="4416"/>
              </a:lnSpc>
              <a:buFont typeface="Arial"/>
              <a:buChar char="•"/>
            </a:pPr>
            <a:r>
              <a:rPr lang="en-US" sz="3154">
                <a:solidFill>
                  <a:srgbClr val="0C3571"/>
                </a:solidFill>
                <a:latin typeface="Cloud"/>
                <a:ea typeface="Cloud"/>
                <a:cs typeface="Cloud"/>
                <a:sym typeface="Cloud"/>
              </a:rPr>
              <a:t>Workers</a:t>
            </a:r>
          </a:p>
          <a:p>
            <a:pPr marL="681142" lvl="1" indent="-340571" algn="just">
              <a:lnSpc>
                <a:spcPts val="4416"/>
              </a:lnSpc>
              <a:buFont typeface="Arial"/>
              <a:buChar char="•"/>
            </a:pPr>
            <a:r>
              <a:rPr lang="en-US" sz="3154">
                <a:solidFill>
                  <a:srgbClr val="0C3571"/>
                </a:solidFill>
                <a:latin typeface="Cloud"/>
                <a:ea typeface="Cloud"/>
                <a:cs typeface="Cloud"/>
                <a:sym typeface="Cloud"/>
              </a:rPr>
              <a:t>Trade union</a:t>
            </a:r>
          </a:p>
          <a:p>
            <a:pPr marL="681142" lvl="1" indent="-340571" algn="just">
              <a:lnSpc>
                <a:spcPts val="4416"/>
              </a:lnSpc>
              <a:buFont typeface="Arial"/>
              <a:buChar char="•"/>
            </a:pPr>
            <a:r>
              <a:rPr lang="en-US" sz="3154">
                <a:solidFill>
                  <a:srgbClr val="0C3571"/>
                </a:solidFill>
                <a:latin typeface="Cloud"/>
                <a:ea typeface="Cloud"/>
                <a:cs typeface="Cloud"/>
                <a:sym typeface="Cloud"/>
              </a:rPr>
              <a:t>Binding for the period specified in the award.</a:t>
            </a:r>
          </a:p>
          <a:p>
            <a:pPr marL="681142" lvl="1" indent="-340571" algn="just">
              <a:lnSpc>
                <a:spcPts val="4416"/>
              </a:lnSpc>
              <a:buFont typeface="Arial"/>
              <a:buChar char="•"/>
            </a:pPr>
            <a:r>
              <a:rPr lang="en-US" sz="3154">
                <a:solidFill>
                  <a:srgbClr val="0C3571"/>
                </a:solidFill>
                <a:latin typeface="Cloud"/>
                <a:ea typeface="Cloud"/>
                <a:cs typeface="Cloud"/>
                <a:sym typeface="Cloud"/>
              </a:rPr>
              <a:t>Ensures closure of dispute and stability in relations.</a:t>
            </a:r>
          </a:p>
        </p:txBody>
      </p:sp>
      <p:sp>
        <p:nvSpPr>
          <p:cNvPr id="10" name="TextBox 10"/>
          <p:cNvSpPr txBox="1"/>
          <p:nvPr/>
        </p:nvSpPr>
        <p:spPr>
          <a:xfrm>
            <a:off x="10279007" y="2922631"/>
            <a:ext cx="6547957" cy="5082446"/>
          </a:xfrm>
          <a:prstGeom prst="rect">
            <a:avLst/>
          </a:prstGeom>
        </p:spPr>
        <p:txBody>
          <a:bodyPr lIns="0" tIns="0" rIns="0" bIns="0" rtlCol="0" anchor="t">
            <a:spAutoFit/>
          </a:bodyPr>
          <a:lstStyle/>
          <a:p>
            <a:pPr algn="just">
              <a:lnSpc>
                <a:spcPts val="5074"/>
              </a:lnSpc>
            </a:pPr>
            <a:r>
              <a:rPr lang="en-US" sz="3624" b="1">
                <a:solidFill>
                  <a:srgbClr val="0C3571"/>
                </a:solidFill>
                <a:latin typeface="Cloud Bold"/>
                <a:ea typeface="Cloud Bold"/>
                <a:cs typeface="Cloud Bold"/>
                <a:sym typeface="Cloud Bold"/>
              </a:rPr>
              <a:t>Section 57 – Publication of Award</a:t>
            </a:r>
          </a:p>
          <a:p>
            <a:pPr marL="782601" lvl="1" indent="-391300" algn="just">
              <a:lnSpc>
                <a:spcPts val="5074"/>
              </a:lnSpc>
              <a:buFont typeface="Arial"/>
              <a:buChar char="•"/>
            </a:pPr>
            <a:r>
              <a:rPr lang="en-US" sz="3624">
                <a:solidFill>
                  <a:srgbClr val="0C3571"/>
                </a:solidFill>
                <a:latin typeface="Cloud"/>
                <a:ea typeface="Cloud"/>
                <a:cs typeface="Cloud"/>
                <a:sym typeface="Cloud"/>
              </a:rPr>
              <a:t>Govt must publish the award.</a:t>
            </a:r>
          </a:p>
          <a:p>
            <a:pPr marL="782601" lvl="1" indent="-391300" algn="just">
              <a:lnSpc>
                <a:spcPts val="5074"/>
              </a:lnSpc>
              <a:buFont typeface="Arial"/>
              <a:buChar char="•"/>
            </a:pPr>
            <a:r>
              <a:rPr lang="en-US" sz="3624">
                <a:solidFill>
                  <a:srgbClr val="0C3571"/>
                </a:solidFill>
                <a:latin typeface="Cloud"/>
                <a:ea typeface="Cloud"/>
                <a:cs typeface="Cloud"/>
                <a:sym typeface="Cloud"/>
              </a:rPr>
              <a:t>Published award becomes public record.</a:t>
            </a:r>
          </a:p>
          <a:p>
            <a:pPr marL="782601" lvl="1" indent="-391300" algn="just">
              <a:lnSpc>
                <a:spcPts val="5074"/>
              </a:lnSpc>
              <a:buFont typeface="Arial"/>
              <a:buChar char="•"/>
            </a:pPr>
            <a:r>
              <a:rPr lang="en-US" sz="3624">
                <a:solidFill>
                  <a:srgbClr val="0C3571"/>
                </a:solidFill>
                <a:latin typeface="Cloud"/>
                <a:ea typeface="Cloud"/>
                <a:cs typeface="Cloud"/>
                <a:sym typeface="Cloud"/>
              </a:rPr>
              <a:t>Triggers timeline for enforcement.</a:t>
            </a:r>
          </a:p>
        </p:txBody>
      </p:sp>
      <p:grpSp>
        <p:nvGrpSpPr>
          <p:cNvPr id="11" name="Group 11"/>
          <p:cNvGrpSpPr/>
          <p:nvPr/>
        </p:nvGrpSpPr>
        <p:grpSpPr>
          <a:xfrm>
            <a:off x="14143091"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2215289" y="8017027"/>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366097" y="765786"/>
            <a:ext cx="9896716" cy="679578"/>
          </a:xfrm>
          <a:prstGeom prst="rect">
            <a:avLst/>
          </a:prstGeom>
        </p:spPr>
        <p:txBody>
          <a:bodyPr lIns="0" tIns="0" rIns="0" bIns="0" rtlCol="0" anchor="t">
            <a:spAutoFit/>
          </a:bodyPr>
          <a:lstStyle/>
          <a:p>
            <a:pPr algn="ctr">
              <a:lnSpc>
                <a:spcPts val="5592"/>
              </a:lnSpc>
            </a:pPr>
            <a:r>
              <a:rPr lang="en-US" sz="3994" b="1">
                <a:solidFill>
                  <a:srgbClr val="0C3571"/>
                </a:solidFill>
                <a:latin typeface="Anantason Bold"/>
                <a:ea typeface="Anantason Bold"/>
                <a:cs typeface="Anantason Bold"/>
                <a:sym typeface="Anantason Bold"/>
              </a:rPr>
              <a:t>SECTION 55 – AWARD ENFORCEMENT</a:t>
            </a:r>
          </a:p>
        </p:txBody>
      </p:sp>
      <p:sp>
        <p:nvSpPr>
          <p:cNvPr id="9" name="TextBox 9"/>
          <p:cNvSpPr txBox="1"/>
          <p:nvPr/>
        </p:nvSpPr>
        <p:spPr>
          <a:xfrm>
            <a:off x="1314450" y="2012653"/>
            <a:ext cx="14385942" cy="7545949"/>
          </a:xfrm>
          <a:prstGeom prst="rect">
            <a:avLst/>
          </a:prstGeom>
        </p:spPr>
        <p:txBody>
          <a:bodyPr lIns="0" tIns="0" rIns="0" bIns="0" rtlCol="0" anchor="t">
            <a:spAutoFit/>
          </a:bodyPr>
          <a:lstStyle/>
          <a:p>
            <a:pPr marL="710399" lvl="1" indent="-355199" algn="just">
              <a:lnSpc>
                <a:spcPts val="4606"/>
              </a:lnSpc>
              <a:buFont typeface="Arial"/>
              <a:buChar char="•"/>
            </a:pPr>
            <a:r>
              <a:rPr lang="en-US" sz="3290">
                <a:solidFill>
                  <a:srgbClr val="0C3571"/>
                </a:solidFill>
                <a:latin typeface="Cloud"/>
                <a:ea typeface="Cloud"/>
                <a:cs typeface="Cloud"/>
                <a:sym typeface="Cloud"/>
              </a:rPr>
              <a:t>Tribunal/National Tribunal award becomes enforceable after 30 days of communication.</a:t>
            </a:r>
          </a:p>
          <a:p>
            <a:pPr marL="710399" lvl="1" indent="-355199" algn="just">
              <a:lnSpc>
                <a:spcPts val="4606"/>
              </a:lnSpc>
              <a:buFont typeface="Arial"/>
              <a:buChar char="•"/>
            </a:pPr>
            <a:r>
              <a:rPr lang="en-US" sz="3290">
                <a:solidFill>
                  <a:srgbClr val="0C3571"/>
                </a:solidFill>
                <a:latin typeface="Cloud"/>
                <a:ea typeface="Cloud"/>
                <a:cs typeface="Cloud"/>
                <a:sym typeface="Cloud"/>
              </a:rPr>
              <a:t>Government receives the award and is responsible for notifying enforcement.</a:t>
            </a:r>
          </a:p>
          <a:p>
            <a:pPr algn="just">
              <a:lnSpc>
                <a:spcPts val="4606"/>
              </a:lnSpc>
            </a:pPr>
            <a:r>
              <a:rPr lang="en-US" sz="3290" b="1">
                <a:solidFill>
                  <a:srgbClr val="0C3571"/>
                </a:solidFill>
                <a:latin typeface="Cloud Bold"/>
                <a:ea typeface="Cloud Bold"/>
                <a:cs typeface="Cloud Bold"/>
                <a:sym typeface="Cloud Bold"/>
              </a:rPr>
              <a:t>Government’s “Blanket Power</a:t>
            </a:r>
          </a:p>
          <a:p>
            <a:pPr marL="710399" lvl="1" indent="-355199" algn="just">
              <a:lnSpc>
                <a:spcPts val="4606"/>
              </a:lnSpc>
              <a:buFont typeface="Arial"/>
              <a:buChar char="•"/>
            </a:pPr>
            <a:r>
              <a:rPr lang="en-US" sz="3290">
                <a:solidFill>
                  <a:srgbClr val="0C3571"/>
                </a:solidFill>
                <a:latin typeface="Cloud"/>
                <a:ea typeface="Cloud"/>
                <a:cs typeface="Cloud"/>
                <a:sym typeface="Cloud"/>
              </a:rPr>
              <a:t>Govt can stop / delay enforcement of the award if it thinks enforcing it is “not expedient in public interest / national economy / social justice.”</a:t>
            </a:r>
          </a:p>
          <a:p>
            <a:pPr marL="710399" lvl="1" indent="-355199" algn="just">
              <a:lnSpc>
                <a:spcPts val="4606"/>
              </a:lnSpc>
              <a:buFont typeface="Arial"/>
              <a:buChar char="•"/>
            </a:pPr>
            <a:r>
              <a:rPr lang="en-US" sz="3290">
                <a:solidFill>
                  <a:srgbClr val="0C3571"/>
                </a:solidFill>
                <a:latin typeface="Cloud"/>
                <a:ea typeface="Cloud"/>
                <a:cs typeface="Cloud"/>
                <a:sym typeface="Cloud"/>
              </a:rPr>
              <a:t>Within 90 days, Govt may:</a:t>
            </a:r>
          </a:p>
          <a:p>
            <a:pPr marL="1420798" lvl="2" indent="-473599" algn="just">
              <a:lnSpc>
                <a:spcPts val="4606"/>
              </a:lnSpc>
              <a:buFont typeface="Arial"/>
              <a:buChar char="⚬"/>
            </a:pPr>
            <a:r>
              <a:rPr lang="en-US" sz="3290">
                <a:solidFill>
                  <a:srgbClr val="0C3571"/>
                </a:solidFill>
                <a:latin typeface="Cloud"/>
                <a:ea typeface="Cloud"/>
                <a:cs typeface="Cloud"/>
                <a:sym typeface="Cloud"/>
              </a:rPr>
              <a:t>Modify the award, or</a:t>
            </a:r>
          </a:p>
          <a:p>
            <a:pPr marL="1420798" lvl="2" indent="-473599" algn="just">
              <a:lnSpc>
                <a:spcPts val="4606"/>
              </a:lnSpc>
              <a:buFont typeface="Arial"/>
              <a:buChar char="⚬"/>
            </a:pPr>
            <a:r>
              <a:rPr lang="en-US" sz="3290">
                <a:solidFill>
                  <a:srgbClr val="0C3571"/>
                </a:solidFill>
                <a:latin typeface="Cloud"/>
                <a:ea typeface="Cloud"/>
                <a:cs typeface="Cloud"/>
                <a:sym typeface="Cloud"/>
              </a:rPr>
              <a:t>Reject the award.</a:t>
            </a:r>
          </a:p>
          <a:p>
            <a:pPr marL="710399" lvl="1" indent="-355199" algn="just">
              <a:lnSpc>
                <a:spcPts val="4606"/>
              </a:lnSpc>
              <a:buFont typeface="Arial"/>
              <a:buChar char="•"/>
            </a:pPr>
            <a:r>
              <a:rPr lang="en-US" sz="3290">
                <a:solidFill>
                  <a:srgbClr val="0C3571"/>
                </a:solidFill>
                <a:latin typeface="Cloud"/>
                <a:ea typeface="Cloud"/>
                <a:cs typeface="Cloud"/>
                <a:sym typeface="Cloud"/>
              </a:rPr>
              <a:t>Modified/rejected award becomes effective only after being placed before Parliament/State Legislature.</a:t>
            </a:r>
          </a:p>
          <a:p>
            <a:pPr algn="just">
              <a:lnSpc>
                <a:spcPts val="4606"/>
              </a:lnSpc>
            </a:pPr>
            <a:endParaRPr lang="en-US" sz="3290">
              <a:solidFill>
                <a:srgbClr val="0C3571"/>
              </a:solidFill>
              <a:latin typeface="Cloud"/>
              <a:ea typeface="Cloud"/>
              <a:cs typeface="Cloud"/>
              <a:sym typeface="Cloud"/>
            </a:endParaRP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rot="1299676">
            <a:off x="-4988178" y="616695"/>
            <a:ext cx="19906916" cy="11603263"/>
          </a:xfrm>
          <a:custGeom>
            <a:avLst/>
            <a:gdLst/>
            <a:ahLst/>
            <a:cxnLst/>
            <a:rect l="l" t="t" r="r" b="b"/>
            <a:pathLst>
              <a:path w="19906916" h="11603263">
                <a:moveTo>
                  <a:pt x="0" y="0"/>
                </a:moveTo>
                <a:lnTo>
                  <a:pt x="19906916" y="0"/>
                </a:lnTo>
                <a:lnTo>
                  <a:pt x="19906916" y="11603263"/>
                </a:lnTo>
                <a:lnTo>
                  <a:pt x="0" y="116032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002168">
            <a:off x="1359755" y="-2932492"/>
            <a:ext cx="5987226" cy="5998131"/>
          </a:xfrm>
          <a:custGeom>
            <a:avLst/>
            <a:gdLst/>
            <a:ahLst/>
            <a:cxnLst/>
            <a:rect l="l" t="t" r="r" b="b"/>
            <a:pathLst>
              <a:path w="5987226" h="5998131">
                <a:moveTo>
                  <a:pt x="0" y="0"/>
                </a:moveTo>
                <a:lnTo>
                  <a:pt x="5987226" y="0"/>
                </a:lnTo>
                <a:lnTo>
                  <a:pt x="5987226" y="5998131"/>
                </a:lnTo>
                <a:lnTo>
                  <a:pt x="0" y="59981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2010305" y="84389"/>
            <a:ext cx="10307667" cy="1936246"/>
          </a:xfrm>
          <a:prstGeom prst="rect">
            <a:avLst/>
          </a:prstGeom>
        </p:spPr>
        <p:txBody>
          <a:bodyPr lIns="0" tIns="0" rIns="0" bIns="0" rtlCol="0" anchor="t">
            <a:spAutoFit/>
          </a:bodyPr>
          <a:lstStyle/>
          <a:p>
            <a:pPr algn="ctr">
              <a:lnSpc>
                <a:spcPts val="7772"/>
              </a:lnSpc>
            </a:pPr>
            <a:r>
              <a:rPr lang="en-US" sz="5551" b="1">
                <a:solidFill>
                  <a:srgbClr val="0C3571"/>
                </a:solidFill>
                <a:latin typeface="Anantason Bold"/>
                <a:ea typeface="Anantason Bold"/>
                <a:cs typeface="Anantason Bold"/>
                <a:sym typeface="Anantason Bold"/>
              </a:rPr>
              <a:t>PHASES OF THE </a:t>
            </a:r>
          </a:p>
          <a:p>
            <a:pPr algn="ctr">
              <a:lnSpc>
                <a:spcPts val="7772"/>
              </a:lnSpc>
            </a:pPr>
            <a:r>
              <a:rPr lang="en-US" sz="5551" b="1">
                <a:solidFill>
                  <a:srgbClr val="0C3571"/>
                </a:solidFill>
                <a:latin typeface="Anantason Bold"/>
                <a:ea typeface="Anantason Bold"/>
                <a:cs typeface="Anantason Bold"/>
                <a:sym typeface="Anantason Bold"/>
              </a:rPr>
              <a:t>INDUSTRIAL RELATIONS ACT</a:t>
            </a:r>
          </a:p>
        </p:txBody>
      </p:sp>
      <p:sp>
        <p:nvSpPr>
          <p:cNvPr id="9" name="TextBox 9"/>
          <p:cNvSpPr txBox="1"/>
          <p:nvPr/>
        </p:nvSpPr>
        <p:spPr>
          <a:xfrm>
            <a:off x="1270839" y="2828036"/>
            <a:ext cx="7873161" cy="3590290"/>
          </a:xfrm>
          <a:prstGeom prst="rect">
            <a:avLst/>
          </a:prstGeom>
        </p:spPr>
        <p:txBody>
          <a:bodyPr lIns="0" tIns="0" rIns="0" bIns="0" rtlCol="0" anchor="t">
            <a:spAutoFit/>
          </a:bodyPr>
          <a:lstStyle/>
          <a:p>
            <a:pPr algn="just">
              <a:lnSpc>
                <a:spcPts val="4759"/>
              </a:lnSpc>
            </a:pPr>
            <a:r>
              <a:rPr lang="en-US" sz="3399" b="1">
                <a:solidFill>
                  <a:srgbClr val="0C3571"/>
                </a:solidFill>
                <a:latin typeface="Cloud Bold"/>
                <a:ea typeface="Cloud Bold"/>
                <a:cs typeface="Cloud Bold"/>
                <a:sym typeface="Cloud Bold"/>
              </a:rPr>
              <a:t>Former PM Rajiv Gandhi Era (1980s)</a:t>
            </a:r>
          </a:p>
          <a:p>
            <a:pPr marL="734058" lvl="1" indent="-367029" algn="just">
              <a:lnSpc>
                <a:spcPts val="4759"/>
              </a:lnSpc>
              <a:buFont typeface="Arial"/>
              <a:buChar char="•"/>
            </a:pPr>
            <a:r>
              <a:rPr lang="en-US" sz="3399">
                <a:solidFill>
                  <a:srgbClr val="0C3571"/>
                </a:solidFill>
                <a:latin typeface="Cloud"/>
                <a:ea typeface="Cloud"/>
                <a:cs typeface="Cloud"/>
                <a:sym typeface="Cloud"/>
              </a:rPr>
              <a:t>Initial idea of a comprehensive Industrial Relations</a:t>
            </a:r>
          </a:p>
          <a:p>
            <a:pPr marL="734058" lvl="1" indent="-367029" algn="just">
              <a:lnSpc>
                <a:spcPts val="4759"/>
              </a:lnSpc>
              <a:buFont typeface="Arial"/>
              <a:buChar char="•"/>
            </a:pPr>
            <a:r>
              <a:rPr lang="en-US" sz="3399">
                <a:solidFill>
                  <a:srgbClr val="0C3571"/>
                </a:solidFill>
                <a:latin typeface="Cloud"/>
                <a:ea typeface="Cloud"/>
                <a:cs typeface="Cloud"/>
                <a:sym typeface="Cloud"/>
              </a:rPr>
              <a:t>Act was conceived. First attempt to streamline multiple labour laws into a unified framework.</a:t>
            </a:r>
          </a:p>
        </p:txBody>
      </p:sp>
      <p:sp>
        <p:nvSpPr>
          <p:cNvPr id="10" name="TextBox 10"/>
          <p:cNvSpPr txBox="1"/>
          <p:nvPr/>
        </p:nvSpPr>
        <p:spPr>
          <a:xfrm>
            <a:off x="9998052" y="5879095"/>
            <a:ext cx="7873161" cy="3590290"/>
          </a:xfrm>
          <a:prstGeom prst="rect">
            <a:avLst/>
          </a:prstGeom>
        </p:spPr>
        <p:txBody>
          <a:bodyPr lIns="0" tIns="0" rIns="0" bIns="0" rtlCol="0" anchor="t">
            <a:spAutoFit/>
          </a:bodyPr>
          <a:lstStyle/>
          <a:p>
            <a:pPr algn="just">
              <a:lnSpc>
                <a:spcPts val="4759"/>
              </a:lnSpc>
            </a:pPr>
            <a:r>
              <a:rPr lang="en-US" sz="3399" b="1">
                <a:solidFill>
                  <a:srgbClr val="0C3571"/>
                </a:solidFill>
                <a:latin typeface="Cloud Bold"/>
                <a:ea typeface="Cloud Bold"/>
                <a:cs typeface="Cloud Bold"/>
                <a:sym typeface="Cloud Bold"/>
              </a:rPr>
              <a:t>Bill Introduced in Parliament</a:t>
            </a:r>
          </a:p>
          <a:p>
            <a:pPr marL="734058" lvl="1" indent="-367029" algn="just">
              <a:lnSpc>
                <a:spcPts val="4759"/>
              </a:lnSpc>
              <a:buFont typeface="Arial"/>
              <a:buChar char="•"/>
            </a:pPr>
            <a:r>
              <a:rPr lang="en-US" sz="3399">
                <a:solidFill>
                  <a:srgbClr val="0C3571"/>
                </a:solidFill>
                <a:latin typeface="Cloud"/>
                <a:ea typeface="Cloud"/>
                <a:cs typeface="Cloud"/>
                <a:sym typeface="Cloud"/>
              </a:rPr>
              <a:t>A draft Industrial Relations Bill was formally placed before Parliament.Subsequently, the Bill was referred to the Standing Committee for detailed examination.</a:t>
            </a:r>
          </a:p>
        </p:txBody>
      </p:sp>
      <p:grpSp>
        <p:nvGrpSpPr>
          <p:cNvPr id="11" name="Group 11"/>
          <p:cNvGrpSpPr/>
          <p:nvPr/>
        </p:nvGrpSpPr>
        <p:grpSpPr>
          <a:xfrm>
            <a:off x="13934632" y="9469385"/>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2215289" y="8017027"/>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629295" y="2607401"/>
            <a:ext cx="15029410" cy="4247506"/>
          </a:xfrm>
          <a:prstGeom prst="rect">
            <a:avLst/>
          </a:prstGeom>
        </p:spPr>
        <p:txBody>
          <a:bodyPr lIns="0" tIns="0" rIns="0" bIns="0" rtlCol="0" anchor="t">
            <a:spAutoFit/>
          </a:bodyPr>
          <a:lstStyle/>
          <a:p>
            <a:pPr marL="742174" lvl="1" indent="-371087" algn="just">
              <a:lnSpc>
                <a:spcPts val="4812"/>
              </a:lnSpc>
              <a:buFont typeface="Arial"/>
              <a:buChar char="•"/>
            </a:pPr>
            <a:r>
              <a:rPr lang="en-US" sz="3437">
                <a:solidFill>
                  <a:srgbClr val="0C3571"/>
                </a:solidFill>
                <a:latin typeface="Cloud"/>
                <a:ea typeface="Cloud"/>
                <a:cs typeface="Cloud"/>
                <a:sym typeface="Cloud"/>
              </a:rPr>
              <a:t>Section 49 is replacement of Section 33 C of ID Act.</a:t>
            </a:r>
          </a:p>
          <a:p>
            <a:pPr marL="742174" lvl="1" indent="-371087" algn="just">
              <a:lnSpc>
                <a:spcPts val="4812"/>
              </a:lnSpc>
              <a:buFont typeface="Arial"/>
              <a:buChar char="•"/>
            </a:pPr>
            <a:r>
              <a:rPr lang="en-US" sz="3437">
                <a:solidFill>
                  <a:srgbClr val="0C3571"/>
                </a:solidFill>
                <a:latin typeface="Cloud"/>
                <a:ea typeface="Cloud"/>
                <a:cs typeface="Cloud"/>
                <a:sym typeface="Cloud"/>
              </a:rPr>
              <a:t>Section 60 is replacement of Section 20 of ID Act.</a:t>
            </a:r>
          </a:p>
          <a:p>
            <a:pPr marL="742174" lvl="1" indent="-371087" algn="just">
              <a:lnSpc>
                <a:spcPts val="4812"/>
              </a:lnSpc>
              <a:buFont typeface="Arial"/>
              <a:buChar char="•"/>
            </a:pPr>
            <a:r>
              <a:rPr lang="en-US" sz="3437">
                <a:solidFill>
                  <a:srgbClr val="0C3571"/>
                </a:solidFill>
                <a:latin typeface="Cloud"/>
                <a:ea typeface="Cloud"/>
                <a:cs typeface="Cloud"/>
                <a:sym typeface="Cloud"/>
              </a:rPr>
              <a:t>Section 62 is replacement of Section 22 and 23 of ID Act. Notice of 60 days is necessary for Strike and Lockouts.</a:t>
            </a:r>
          </a:p>
          <a:p>
            <a:pPr marL="742174" lvl="1" indent="-371087" algn="just">
              <a:lnSpc>
                <a:spcPts val="4812"/>
              </a:lnSpc>
              <a:buFont typeface="Arial"/>
              <a:buChar char="•"/>
            </a:pPr>
            <a:r>
              <a:rPr lang="en-US" sz="3437">
                <a:solidFill>
                  <a:srgbClr val="0C3571"/>
                </a:solidFill>
                <a:latin typeface="Cloud"/>
                <a:ea typeface="Cloud"/>
                <a:cs typeface="Cloud"/>
                <a:sym typeface="Cloud"/>
              </a:rPr>
              <a:t>Words Public Utility Services is deleted, therefore notice is a must for every strike.</a:t>
            </a:r>
          </a:p>
          <a:p>
            <a:pPr marL="742174" lvl="1" indent="-371087" algn="just">
              <a:lnSpc>
                <a:spcPts val="4812"/>
              </a:lnSpc>
              <a:buFont typeface="Arial"/>
              <a:buChar char="•"/>
            </a:pPr>
            <a:r>
              <a:rPr lang="en-US" sz="3437">
                <a:solidFill>
                  <a:srgbClr val="0C3571"/>
                </a:solidFill>
                <a:latin typeface="Cloud"/>
                <a:ea typeface="Cloud"/>
                <a:cs typeface="Cloud"/>
                <a:sym typeface="Cloud"/>
              </a:rPr>
              <a:t>Section 63represses Section 24 of ID Act.</a:t>
            </a:r>
          </a:p>
        </p:txBody>
      </p:sp>
      <p:grpSp>
        <p:nvGrpSpPr>
          <p:cNvPr id="9" name="Group 9"/>
          <p:cNvGrpSpPr/>
          <p:nvPr/>
        </p:nvGrpSpPr>
        <p:grpSpPr>
          <a:xfrm>
            <a:off x="14143091" y="8868839"/>
            <a:ext cx="3808810" cy="1095033"/>
            <a:chOff x="0" y="0"/>
            <a:chExt cx="5078414" cy="1460044"/>
          </a:xfrm>
        </p:grpSpPr>
        <p:sp>
          <p:nvSpPr>
            <p:cNvPr id="10" name="Freeform 10"/>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2215289" y="8017027"/>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629295" y="2607401"/>
            <a:ext cx="15029410" cy="3640492"/>
          </a:xfrm>
          <a:prstGeom prst="rect">
            <a:avLst/>
          </a:prstGeom>
        </p:spPr>
        <p:txBody>
          <a:bodyPr lIns="0" tIns="0" rIns="0" bIns="0" rtlCol="0" anchor="t">
            <a:spAutoFit/>
          </a:bodyPr>
          <a:lstStyle/>
          <a:p>
            <a:pPr marL="742174" lvl="1" indent="-371087" algn="just">
              <a:lnSpc>
                <a:spcPts val="4812"/>
              </a:lnSpc>
              <a:buFont typeface="Arial"/>
              <a:buChar char="•"/>
            </a:pPr>
            <a:r>
              <a:rPr lang="en-US" sz="3437">
                <a:solidFill>
                  <a:srgbClr val="0C3571"/>
                </a:solidFill>
                <a:latin typeface="Cloud"/>
                <a:ea typeface="Cloud"/>
                <a:cs typeface="Cloud"/>
                <a:sym typeface="Cloud"/>
              </a:rPr>
              <a:t>Section 64 is replacement of Section 25 of ID Act.</a:t>
            </a:r>
          </a:p>
          <a:p>
            <a:pPr marL="742174" lvl="1" indent="-371087" algn="just">
              <a:lnSpc>
                <a:spcPts val="4812"/>
              </a:lnSpc>
              <a:buFont typeface="Arial"/>
              <a:buChar char="•"/>
            </a:pPr>
            <a:r>
              <a:rPr lang="en-US" sz="3437">
                <a:solidFill>
                  <a:srgbClr val="0C3571"/>
                </a:solidFill>
                <a:latin typeface="Cloud"/>
                <a:ea typeface="Cloud"/>
                <a:cs typeface="Cloud"/>
                <a:sym typeface="Cloud"/>
              </a:rPr>
              <a:t>No change in Provision relating to Chapter VA and VB of ID Act.</a:t>
            </a:r>
          </a:p>
          <a:p>
            <a:pPr marL="742174" lvl="1" indent="-371087" algn="just">
              <a:lnSpc>
                <a:spcPts val="4812"/>
              </a:lnSpc>
              <a:buFont typeface="Arial"/>
              <a:buChar char="•"/>
            </a:pPr>
            <a:r>
              <a:rPr lang="en-US" sz="3437">
                <a:solidFill>
                  <a:srgbClr val="0C3571"/>
                </a:solidFill>
                <a:latin typeface="Cloud"/>
                <a:ea typeface="Cloud"/>
                <a:cs typeface="Cloud"/>
                <a:sym typeface="Cloud"/>
              </a:rPr>
              <a:t>Chapter IX of Code replaces Chapter VA of ID Act.</a:t>
            </a:r>
          </a:p>
          <a:p>
            <a:pPr marL="742174" lvl="1" indent="-371087" algn="just">
              <a:lnSpc>
                <a:spcPts val="4812"/>
              </a:lnSpc>
              <a:buFont typeface="Arial"/>
              <a:buChar char="•"/>
            </a:pPr>
            <a:r>
              <a:rPr lang="en-US" sz="3437">
                <a:solidFill>
                  <a:srgbClr val="0C3571"/>
                </a:solidFill>
                <a:latin typeface="Cloud"/>
                <a:ea typeface="Cloud"/>
                <a:cs typeface="Cloud"/>
                <a:sym typeface="Cloud"/>
              </a:rPr>
              <a:t>Chapter X replaces Chapter VB of ID Act.</a:t>
            </a:r>
          </a:p>
          <a:p>
            <a:pPr marL="742174" lvl="1" indent="-371087" algn="just">
              <a:lnSpc>
                <a:spcPts val="4812"/>
              </a:lnSpc>
              <a:buFont typeface="Arial"/>
              <a:buChar char="•"/>
            </a:pPr>
            <a:r>
              <a:rPr lang="en-US" sz="3437">
                <a:solidFill>
                  <a:srgbClr val="0C3571"/>
                </a:solidFill>
                <a:latin typeface="Cloud"/>
                <a:ea typeface="Cloud"/>
                <a:cs typeface="Cloud"/>
                <a:sym typeface="Cloud"/>
              </a:rPr>
              <a:t>In Madhya Pradesh the applicability of these provisions were already applicable to establishments having no. of employees more than 300.</a:t>
            </a:r>
          </a:p>
        </p:txBody>
      </p:sp>
      <p:grpSp>
        <p:nvGrpSpPr>
          <p:cNvPr id="9" name="Group 9"/>
          <p:cNvGrpSpPr/>
          <p:nvPr/>
        </p:nvGrpSpPr>
        <p:grpSpPr>
          <a:xfrm>
            <a:off x="14143091" y="8868839"/>
            <a:ext cx="3808810" cy="1095033"/>
            <a:chOff x="0" y="0"/>
            <a:chExt cx="5078414" cy="1460044"/>
          </a:xfrm>
        </p:grpSpPr>
        <p:sp>
          <p:nvSpPr>
            <p:cNvPr id="10" name="Freeform 10"/>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421317" y="72009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028700" y="519638"/>
            <a:ext cx="11811898" cy="800627"/>
          </a:xfrm>
          <a:prstGeom prst="rect">
            <a:avLst/>
          </a:prstGeom>
        </p:spPr>
        <p:txBody>
          <a:bodyPr lIns="0" tIns="0" rIns="0" bIns="0" rtlCol="0" anchor="t">
            <a:spAutoFit/>
          </a:bodyPr>
          <a:lstStyle/>
          <a:p>
            <a:pPr algn="ctr">
              <a:lnSpc>
                <a:spcPts val="6573"/>
              </a:lnSpc>
            </a:pPr>
            <a:r>
              <a:rPr lang="en-US" sz="4695" b="1">
                <a:solidFill>
                  <a:srgbClr val="0C3571"/>
                </a:solidFill>
                <a:latin typeface="Anantason Bold"/>
                <a:ea typeface="Anantason Bold"/>
                <a:cs typeface="Anantason Bold"/>
                <a:sym typeface="Anantason Bold"/>
              </a:rPr>
              <a:t>WORKERS RE-SKILLING FUND</a:t>
            </a:r>
          </a:p>
        </p:txBody>
      </p:sp>
      <p:sp>
        <p:nvSpPr>
          <p:cNvPr id="9" name="TextBox 9"/>
          <p:cNvSpPr txBox="1"/>
          <p:nvPr/>
        </p:nvSpPr>
        <p:spPr>
          <a:xfrm>
            <a:off x="726663" y="2227164"/>
            <a:ext cx="16213691" cy="4378682"/>
          </a:xfrm>
          <a:prstGeom prst="rect">
            <a:avLst/>
          </a:prstGeom>
        </p:spPr>
        <p:txBody>
          <a:bodyPr lIns="0" tIns="0" rIns="0" bIns="0" rtlCol="0" anchor="t">
            <a:spAutoFit/>
          </a:bodyPr>
          <a:lstStyle/>
          <a:p>
            <a:pPr marL="766290" lvl="1" indent="-383145" algn="just">
              <a:lnSpc>
                <a:spcPts val="4968"/>
              </a:lnSpc>
              <a:buFont typeface="Arial"/>
              <a:buChar char="•"/>
            </a:pPr>
            <a:r>
              <a:rPr lang="en-US" sz="3549">
                <a:solidFill>
                  <a:srgbClr val="0C3571"/>
                </a:solidFill>
                <a:latin typeface="Cloud"/>
                <a:ea typeface="Cloud"/>
                <a:cs typeface="Cloud"/>
                <a:sym typeface="Cloud"/>
              </a:rPr>
              <a:t>Chapter XI Worker Re-skilling Fund for every retrenched worker, the employer will deposit 15 days last drawn wages in Worker Re-skilling Fund. In MP we are already paying more amount as notice pay and this will be additional amount .</a:t>
            </a:r>
          </a:p>
          <a:p>
            <a:pPr marL="766290" lvl="1" indent="-383145" algn="just">
              <a:lnSpc>
                <a:spcPts val="4968"/>
              </a:lnSpc>
              <a:buFont typeface="Arial"/>
              <a:buChar char="•"/>
            </a:pPr>
            <a:r>
              <a:rPr lang="en-US" sz="3549">
                <a:solidFill>
                  <a:srgbClr val="0C3571"/>
                </a:solidFill>
                <a:latin typeface="Cloud"/>
                <a:ea typeface="Cloud"/>
                <a:cs typeface="Cloud"/>
                <a:sym typeface="Cloud"/>
              </a:rPr>
              <a:t>This fund will be used to pay 15 days wages to worker.</a:t>
            </a:r>
          </a:p>
          <a:p>
            <a:pPr marL="766290" lvl="1" indent="-383145" algn="just">
              <a:lnSpc>
                <a:spcPts val="4968"/>
              </a:lnSpc>
              <a:buFont typeface="Arial"/>
              <a:buChar char="•"/>
            </a:pPr>
            <a:r>
              <a:rPr lang="en-US" sz="3549">
                <a:solidFill>
                  <a:srgbClr val="0C3571"/>
                </a:solidFill>
                <a:latin typeface="Cloud"/>
                <a:ea typeface="Cloud"/>
                <a:cs typeface="Cloud"/>
                <a:sym typeface="Cloud"/>
              </a:rPr>
              <a:t>Section 84 Code replaces of Chapter VC and Chapter 25-T of ID Act.</a:t>
            </a:r>
          </a:p>
          <a:p>
            <a:pPr marL="766290" lvl="1" indent="-383145" algn="just">
              <a:lnSpc>
                <a:spcPts val="4968"/>
              </a:lnSpc>
              <a:buFont typeface="Arial"/>
              <a:buChar char="•"/>
            </a:pPr>
            <a:r>
              <a:rPr lang="en-US" sz="3549">
                <a:solidFill>
                  <a:srgbClr val="0C3571"/>
                </a:solidFill>
                <a:latin typeface="Cloud"/>
                <a:ea typeface="Cloud"/>
                <a:cs typeface="Cloud"/>
                <a:sym typeface="Cloud"/>
              </a:rPr>
              <a:t>Second Schedule of IR Code replaces 4th Schedule of ID Act.</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421317" y="72009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028700" y="519638"/>
            <a:ext cx="11811898" cy="1634795"/>
          </a:xfrm>
          <a:prstGeom prst="rect">
            <a:avLst/>
          </a:prstGeom>
        </p:spPr>
        <p:txBody>
          <a:bodyPr lIns="0" tIns="0" rIns="0" bIns="0" rtlCol="0" anchor="t">
            <a:spAutoFit/>
          </a:bodyPr>
          <a:lstStyle/>
          <a:p>
            <a:pPr algn="ctr">
              <a:lnSpc>
                <a:spcPts val="6573"/>
              </a:lnSpc>
            </a:pPr>
            <a:r>
              <a:rPr lang="en-US" sz="4695" b="1">
                <a:solidFill>
                  <a:srgbClr val="0C3571"/>
                </a:solidFill>
                <a:latin typeface="Anantason Bold"/>
                <a:ea typeface="Anantason Bold"/>
                <a:cs typeface="Anantason Bold"/>
                <a:sym typeface="Anantason Bold"/>
              </a:rPr>
              <a:t>STRIKE &amp; LOCKOUT CONTROL (SECTIONS 62–63)</a:t>
            </a:r>
          </a:p>
        </p:txBody>
      </p:sp>
      <p:sp>
        <p:nvSpPr>
          <p:cNvPr id="9" name="TextBox 9"/>
          <p:cNvSpPr txBox="1"/>
          <p:nvPr/>
        </p:nvSpPr>
        <p:spPr>
          <a:xfrm>
            <a:off x="758467" y="2876969"/>
            <a:ext cx="16213691" cy="5630998"/>
          </a:xfrm>
          <a:prstGeom prst="rect">
            <a:avLst/>
          </a:prstGeom>
        </p:spPr>
        <p:txBody>
          <a:bodyPr lIns="0" tIns="0" rIns="0" bIns="0" rtlCol="0" anchor="t">
            <a:spAutoFit/>
          </a:bodyPr>
          <a:lstStyle/>
          <a:p>
            <a:pPr marL="766290" lvl="1" indent="-383145" algn="just">
              <a:lnSpc>
                <a:spcPts val="4968"/>
              </a:lnSpc>
              <a:buFont typeface="Arial"/>
              <a:buChar char="•"/>
            </a:pPr>
            <a:r>
              <a:rPr lang="en-US" sz="3549">
                <a:solidFill>
                  <a:srgbClr val="0C3571"/>
                </a:solidFill>
                <a:latin typeface="Cloud"/>
                <a:ea typeface="Cloud"/>
                <a:cs typeface="Cloud"/>
                <a:sym typeface="Cloud"/>
              </a:rPr>
              <a:t>Government can prohibit strikes or lockouts during pendency of conciliation or arbitration.</a:t>
            </a:r>
          </a:p>
          <a:p>
            <a:pPr marL="766290" lvl="1" indent="-383145" algn="just">
              <a:lnSpc>
                <a:spcPts val="4968"/>
              </a:lnSpc>
              <a:buFont typeface="Arial"/>
              <a:buChar char="•"/>
            </a:pPr>
            <a:r>
              <a:rPr lang="en-US" sz="3549">
                <a:solidFill>
                  <a:srgbClr val="0C3571"/>
                </a:solidFill>
                <a:latin typeface="Cloud"/>
                <a:ea typeface="Cloud"/>
                <a:cs typeface="Cloud"/>
                <a:sym typeface="Cloud"/>
              </a:rPr>
              <a:t>Section 62: Strike or lockout not allowed in breach of contract; conditions:</a:t>
            </a:r>
          </a:p>
          <a:p>
            <a:pPr marL="1532579" lvl="2" indent="-510860" algn="just">
              <a:lnSpc>
                <a:spcPts val="4968"/>
              </a:lnSpc>
              <a:buFont typeface="Arial"/>
              <a:buChar char="⚬"/>
            </a:pPr>
            <a:r>
              <a:rPr lang="en-US" sz="3549">
                <a:solidFill>
                  <a:srgbClr val="0C3571"/>
                </a:solidFill>
                <a:latin typeface="Cloud"/>
                <a:ea typeface="Cloud"/>
                <a:cs typeface="Cloud"/>
                <a:sym typeface="Cloud"/>
              </a:rPr>
              <a:t>60 days’ notice before striking</a:t>
            </a:r>
          </a:p>
          <a:p>
            <a:pPr marL="1532579" lvl="2" indent="-510860" algn="just">
              <a:lnSpc>
                <a:spcPts val="4968"/>
              </a:lnSpc>
              <a:buFont typeface="Arial"/>
              <a:buChar char="⚬"/>
            </a:pPr>
            <a:r>
              <a:rPr lang="en-US" sz="3549">
                <a:solidFill>
                  <a:srgbClr val="0C3571"/>
                </a:solidFill>
                <a:latin typeface="Cloud"/>
                <a:ea typeface="Cloud"/>
                <a:cs typeface="Cloud"/>
                <a:sym typeface="Cloud"/>
              </a:rPr>
              <a:t>Cannot strike within 14 days of giving notice</a:t>
            </a:r>
          </a:p>
          <a:p>
            <a:pPr marL="1532579" lvl="2" indent="-510860" algn="just">
              <a:lnSpc>
                <a:spcPts val="4968"/>
              </a:lnSpc>
              <a:buFont typeface="Arial"/>
              <a:buChar char="⚬"/>
            </a:pPr>
            <a:r>
              <a:rPr lang="en-US" sz="3549">
                <a:solidFill>
                  <a:srgbClr val="0C3571"/>
                </a:solidFill>
                <a:latin typeface="Cloud"/>
                <a:ea typeface="Cloud"/>
                <a:cs typeface="Cloud"/>
                <a:sym typeface="Cloud"/>
              </a:rPr>
              <a:t>Prohibited during conciliation and 7 days after</a:t>
            </a:r>
          </a:p>
          <a:p>
            <a:pPr marL="1532579" lvl="2" indent="-510860" algn="just">
              <a:lnSpc>
                <a:spcPts val="4968"/>
              </a:lnSpc>
              <a:buFont typeface="Arial"/>
              <a:buChar char="⚬"/>
            </a:pPr>
            <a:r>
              <a:rPr lang="en-US" sz="3549">
                <a:solidFill>
                  <a:srgbClr val="0C3571"/>
                </a:solidFill>
                <a:latin typeface="Cloud"/>
                <a:ea typeface="Cloud"/>
                <a:cs typeface="Cloud"/>
                <a:sym typeface="Cloud"/>
              </a:rPr>
              <a:t>Prohibited during Tribunal proceedings and 60 days after</a:t>
            </a:r>
          </a:p>
          <a:p>
            <a:pPr marL="766290" lvl="1" indent="-383145" algn="just">
              <a:lnSpc>
                <a:spcPts val="4968"/>
              </a:lnSpc>
              <a:buFont typeface="Arial"/>
              <a:buChar char="•"/>
            </a:pPr>
            <a:r>
              <a:rPr lang="en-US" sz="3549">
                <a:solidFill>
                  <a:srgbClr val="0C3571"/>
                </a:solidFill>
                <a:latin typeface="Cloud"/>
                <a:ea typeface="Cloud"/>
                <a:cs typeface="Cloud"/>
                <a:sym typeface="Cloud"/>
              </a:rPr>
              <a:t>Section 63: During voluntary arbitration, Government can prohibit continuation of strike or lockout until arbitration is complete.</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748025"/>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366097" y="746736"/>
            <a:ext cx="10502591" cy="887399"/>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MISCELLANEOUS</a:t>
            </a:r>
          </a:p>
        </p:txBody>
      </p:sp>
      <p:sp>
        <p:nvSpPr>
          <p:cNvPr id="9" name="TextBox 9"/>
          <p:cNvSpPr txBox="1"/>
          <p:nvPr/>
        </p:nvSpPr>
        <p:spPr>
          <a:xfrm>
            <a:off x="1200264" y="2463189"/>
            <a:ext cx="16059036" cy="6627430"/>
          </a:xfrm>
          <a:prstGeom prst="rect">
            <a:avLst/>
          </a:prstGeom>
        </p:spPr>
        <p:txBody>
          <a:bodyPr lIns="0" tIns="0" rIns="0" bIns="0" rtlCol="0" anchor="t">
            <a:spAutoFit/>
          </a:bodyPr>
          <a:lstStyle/>
          <a:p>
            <a:pPr marL="907698" lvl="1" indent="-453849" algn="just">
              <a:lnSpc>
                <a:spcPts val="5885"/>
              </a:lnSpc>
              <a:buFont typeface="Arial"/>
              <a:buChar char="•"/>
            </a:pPr>
            <a:r>
              <a:rPr lang="en-US" sz="4204">
                <a:solidFill>
                  <a:srgbClr val="0C3571"/>
                </a:solidFill>
                <a:latin typeface="Cloud"/>
                <a:ea typeface="Cloud"/>
                <a:cs typeface="Cloud"/>
                <a:sym typeface="Cloud"/>
              </a:rPr>
              <a:t>Deals with all the matters relating to disciplinary action in respect of Employee’s who are Protected Workmen or connected with the dispute,</a:t>
            </a:r>
          </a:p>
          <a:p>
            <a:pPr marL="907698" lvl="1" indent="-453849" algn="just">
              <a:lnSpc>
                <a:spcPts val="5885"/>
              </a:lnSpc>
              <a:buFont typeface="Arial"/>
              <a:buChar char="•"/>
            </a:pPr>
            <a:r>
              <a:rPr lang="en-US" sz="4204">
                <a:solidFill>
                  <a:srgbClr val="0C3571"/>
                </a:solidFill>
                <a:latin typeface="Cloud"/>
                <a:ea typeface="Cloud"/>
                <a:cs typeface="Cloud"/>
                <a:sym typeface="Cloud"/>
              </a:rPr>
              <a:t>Permission for Termination,</a:t>
            </a:r>
          </a:p>
          <a:p>
            <a:pPr marL="907698" lvl="1" indent="-453849" algn="just">
              <a:lnSpc>
                <a:spcPts val="5885"/>
              </a:lnSpc>
              <a:buFont typeface="Arial"/>
              <a:buChar char="•"/>
            </a:pPr>
            <a:r>
              <a:rPr lang="en-US" sz="4204">
                <a:solidFill>
                  <a:srgbClr val="0C3571"/>
                </a:solidFill>
                <a:latin typeface="Cloud"/>
                <a:ea typeface="Cloud"/>
                <a:cs typeface="Cloud"/>
                <a:sym typeface="Cloud"/>
              </a:rPr>
              <a:t>Approval for Termination,</a:t>
            </a:r>
          </a:p>
          <a:p>
            <a:pPr marL="907698" lvl="1" indent="-453849" algn="just">
              <a:lnSpc>
                <a:spcPts val="5885"/>
              </a:lnSpc>
              <a:buFont typeface="Arial"/>
              <a:buChar char="•"/>
            </a:pPr>
            <a:r>
              <a:rPr lang="en-US" sz="4204">
                <a:solidFill>
                  <a:srgbClr val="0C3571"/>
                </a:solidFill>
                <a:latin typeface="Cloud"/>
                <a:ea typeface="Cloud"/>
                <a:cs typeface="Cloud"/>
                <a:sym typeface="Cloud"/>
              </a:rPr>
              <a:t>In short Chapter VIII of the ID Act is adopted as it is, as Chapter XIV in IR Code,</a:t>
            </a:r>
          </a:p>
          <a:p>
            <a:pPr marL="907698" lvl="1" indent="-453849" algn="just">
              <a:lnSpc>
                <a:spcPts val="5885"/>
              </a:lnSpc>
              <a:buFont typeface="Arial"/>
              <a:buChar char="•"/>
            </a:pPr>
            <a:r>
              <a:rPr lang="en-US" sz="4204">
                <a:solidFill>
                  <a:srgbClr val="0C3571"/>
                </a:solidFill>
                <a:latin typeface="Cloud"/>
                <a:ea typeface="Cloud"/>
                <a:cs typeface="Cloud"/>
                <a:sym typeface="Cloud"/>
              </a:rPr>
              <a:t>There is no significant change, all the provision have been bodily lifted and pasted.</a:t>
            </a:r>
          </a:p>
        </p:txBody>
      </p:sp>
      <p:grpSp>
        <p:nvGrpSpPr>
          <p:cNvPr id="10" name="Group 10"/>
          <p:cNvGrpSpPr/>
          <p:nvPr/>
        </p:nvGrpSpPr>
        <p:grpSpPr>
          <a:xfrm>
            <a:off x="14143089" y="8868839"/>
            <a:ext cx="3808814" cy="1095033"/>
            <a:chOff x="0" y="0"/>
            <a:chExt cx="5078419" cy="1460044"/>
          </a:xfrm>
        </p:grpSpPr>
        <p:sp>
          <p:nvSpPr>
            <p:cNvPr id="11" name="Freeform 11"/>
            <p:cNvSpPr/>
            <p:nvPr/>
          </p:nvSpPr>
          <p:spPr>
            <a:xfrm>
              <a:off x="0" y="0"/>
              <a:ext cx="5078419" cy="1460044"/>
            </a:xfrm>
            <a:custGeom>
              <a:avLst/>
              <a:gdLst/>
              <a:ahLst/>
              <a:cxnLst/>
              <a:rect l="l" t="t" r="r" b="b"/>
              <a:pathLst>
                <a:path w="5078419" h="1460044">
                  <a:moveTo>
                    <a:pt x="0" y="0"/>
                  </a:moveTo>
                  <a:lnTo>
                    <a:pt x="5078419" y="0"/>
                  </a:lnTo>
                  <a:lnTo>
                    <a:pt x="5078419"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51"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815437" y="72009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366097" y="746736"/>
            <a:ext cx="14096424" cy="2736006"/>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VOLUNTARY ARBITRATION NOTIFICATION SECTION 63(5–7)</a:t>
            </a:r>
          </a:p>
          <a:p>
            <a:pPr algn="ctr">
              <a:lnSpc>
                <a:spcPts val="7284"/>
              </a:lnSpc>
            </a:pPr>
            <a:endParaRPr lang="en-US" sz="5202" b="1">
              <a:solidFill>
                <a:srgbClr val="0C3571"/>
              </a:solidFill>
              <a:latin typeface="Anantason Bold"/>
              <a:ea typeface="Anantason Bold"/>
              <a:cs typeface="Anantason Bold"/>
              <a:sym typeface="Anantason Bold"/>
            </a:endParaRPr>
          </a:p>
        </p:txBody>
      </p:sp>
      <p:sp>
        <p:nvSpPr>
          <p:cNvPr id="9" name="TextBox 9"/>
          <p:cNvSpPr txBox="1"/>
          <p:nvPr/>
        </p:nvSpPr>
        <p:spPr>
          <a:xfrm>
            <a:off x="1314450" y="2991419"/>
            <a:ext cx="16059036" cy="7417962"/>
          </a:xfrm>
          <a:prstGeom prst="rect">
            <a:avLst/>
          </a:prstGeom>
        </p:spPr>
        <p:txBody>
          <a:bodyPr lIns="0" tIns="0" rIns="0" bIns="0" rtlCol="0" anchor="t">
            <a:spAutoFit/>
          </a:bodyPr>
          <a:lstStyle/>
          <a:p>
            <a:pPr marL="907698" lvl="1" indent="-453849" algn="just">
              <a:lnSpc>
                <a:spcPts val="5885"/>
              </a:lnSpc>
              <a:buFont typeface="Arial"/>
              <a:buChar char="•"/>
            </a:pPr>
            <a:r>
              <a:rPr lang="en-US" sz="4204">
                <a:solidFill>
                  <a:srgbClr val="0C3571"/>
                </a:solidFill>
                <a:latin typeface="Cloud"/>
                <a:ea typeface="Cloud"/>
                <a:cs typeface="Cloud"/>
                <a:sym typeface="Cloud"/>
              </a:rPr>
              <a:t>Section 63(5): Government may issue a notification if the arbitrators represent the majority of each party, allowing non-parties to present their case.</a:t>
            </a:r>
          </a:p>
          <a:p>
            <a:pPr marL="907698" lvl="1" indent="-453849" algn="just">
              <a:lnSpc>
                <a:spcPts val="5885"/>
              </a:lnSpc>
              <a:buFont typeface="Arial"/>
              <a:buChar char="•"/>
            </a:pPr>
            <a:r>
              <a:rPr lang="en-US" sz="4204">
                <a:solidFill>
                  <a:srgbClr val="0C3571"/>
                </a:solidFill>
                <a:latin typeface="Cloud"/>
                <a:ea typeface="Cloud"/>
                <a:cs typeface="Cloud"/>
                <a:sym typeface="Cloud"/>
              </a:rPr>
              <a:t>Section 63(6): Arbitrators investigate the dispute and submit the award to the Appropriate Government.</a:t>
            </a:r>
          </a:p>
          <a:p>
            <a:pPr marL="907698" lvl="1" indent="-453849" algn="just">
              <a:lnSpc>
                <a:spcPts val="5885"/>
              </a:lnSpc>
              <a:buFont typeface="Arial"/>
              <a:buChar char="•"/>
            </a:pPr>
            <a:r>
              <a:rPr lang="en-US" sz="4204">
                <a:solidFill>
                  <a:srgbClr val="0C3571"/>
                </a:solidFill>
                <a:latin typeface="Cloud"/>
                <a:ea typeface="Cloud"/>
                <a:cs typeface="Cloud"/>
                <a:sym typeface="Cloud"/>
              </a:rPr>
              <a:t>Section 63(7): Government can prohibit strikes or lockouts related to the dispute during arbitration.</a:t>
            </a:r>
          </a:p>
          <a:p>
            <a:pPr algn="just">
              <a:lnSpc>
                <a:spcPts val="5885"/>
              </a:lnSpc>
            </a:pPr>
            <a:r>
              <a:rPr lang="en-US" sz="4204" b="1">
                <a:solidFill>
                  <a:srgbClr val="0C3571"/>
                </a:solidFill>
                <a:latin typeface="Cloud Bold"/>
                <a:ea typeface="Cloud Bold"/>
                <a:cs typeface="Cloud Bold"/>
                <a:sym typeface="Cloud Bold"/>
              </a:rPr>
              <a:t>Government can notify, oversee arbitration process, and prohibit strikes/lockouts during arbitration.”</a:t>
            </a:r>
          </a:p>
          <a:p>
            <a:pPr marL="907698" lvl="1" indent="-453849" algn="just">
              <a:lnSpc>
                <a:spcPts val="5885"/>
              </a:lnSpc>
              <a:buFont typeface="Arial"/>
              <a:buChar char="•"/>
            </a:pPr>
            <a:endParaRPr lang="en-US" sz="4204" b="1">
              <a:solidFill>
                <a:srgbClr val="0C3571"/>
              </a:solidFill>
              <a:latin typeface="Cloud Bold"/>
              <a:ea typeface="Cloud Bold"/>
              <a:cs typeface="Cloud Bold"/>
              <a:sym typeface="Cloud Bold"/>
            </a:endParaRP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rot="-650884">
            <a:off x="-1520413" y="6340999"/>
            <a:ext cx="10010023" cy="5834602"/>
          </a:xfrm>
          <a:custGeom>
            <a:avLst/>
            <a:gdLst/>
            <a:ahLst/>
            <a:cxnLst/>
            <a:rect l="l" t="t" r="r" b="b"/>
            <a:pathLst>
              <a:path w="10010023" h="5834602">
                <a:moveTo>
                  <a:pt x="0" y="0"/>
                </a:moveTo>
                <a:lnTo>
                  <a:pt x="10010023" y="0"/>
                </a:lnTo>
                <a:lnTo>
                  <a:pt x="10010023" y="5834602"/>
                </a:lnTo>
                <a:lnTo>
                  <a:pt x="0" y="58346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STRIKE &amp; LOCKOUT FRAMEWORK (SECS. 62, 63, 65)</a:t>
            </a:r>
          </a:p>
        </p:txBody>
      </p:sp>
      <p:sp>
        <p:nvSpPr>
          <p:cNvPr id="9" name="TextBox 9"/>
          <p:cNvSpPr txBox="1"/>
          <p:nvPr/>
        </p:nvSpPr>
        <p:spPr>
          <a:xfrm>
            <a:off x="708334" y="3031639"/>
            <a:ext cx="3865480" cy="4278380"/>
          </a:xfrm>
          <a:prstGeom prst="rect">
            <a:avLst/>
          </a:prstGeom>
        </p:spPr>
        <p:txBody>
          <a:bodyPr lIns="0" tIns="0" rIns="0" bIns="0" rtlCol="0" anchor="t">
            <a:spAutoFit/>
          </a:bodyPr>
          <a:lstStyle/>
          <a:p>
            <a:pPr algn="just">
              <a:lnSpc>
                <a:spcPts val="5683"/>
              </a:lnSpc>
            </a:pPr>
            <a:r>
              <a:rPr lang="en-US" sz="4059" b="1">
                <a:solidFill>
                  <a:srgbClr val="0C3571"/>
                </a:solidFill>
                <a:latin typeface="Cloud Bold"/>
                <a:ea typeface="Cloud Bold"/>
                <a:cs typeface="Cloud Bold"/>
                <a:sym typeface="Cloud Bold"/>
              </a:rPr>
              <a:t>Strike Notice</a:t>
            </a:r>
          </a:p>
          <a:p>
            <a:pPr marL="876523" lvl="1" indent="-438261" algn="just">
              <a:lnSpc>
                <a:spcPts val="5683"/>
              </a:lnSpc>
              <a:buFont typeface="Arial"/>
              <a:buChar char="•"/>
            </a:pPr>
            <a:r>
              <a:rPr lang="en-US" sz="4059">
                <a:solidFill>
                  <a:srgbClr val="0C3571"/>
                </a:solidFill>
                <a:latin typeface="Cloud"/>
                <a:ea typeface="Cloud"/>
                <a:cs typeface="Cloud"/>
                <a:sym typeface="Cloud"/>
              </a:rPr>
              <a:t>14-day notice</a:t>
            </a:r>
          </a:p>
          <a:p>
            <a:pPr marL="876523" lvl="1" indent="-438261" algn="just">
              <a:lnSpc>
                <a:spcPts val="5683"/>
              </a:lnSpc>
              <a:buFont typeface="Arial"/>
              <a:buChar char="•"/>
            </a:pPr>
            <a:r>
              <a:rPr lang="en-US" sz="4059">
                <a:solidFill>
                  <a:srgbClr val="0C3571"/>
                </a:solidFill>
                <a:latin typeface="Cloud"/>
                <a:ea typeface="Cloud"/>
                <a:cs typeface="Cloud"/>
                <a:sym typeface="Cloud"/>
              </a:rPr>
              <a:t>No strike during conciliation</a:t>
            </a:r>
          </a:p>
        </p:txBody>
      </p:sp>
      <p:sp>
        <p:nvSpPr>
          <p:cNvPr id="10" name="TextBox 10"/>
          <p:cNvSpPr txBox="1"/>
          <p:nvPr/>
        </p:nvSpPr>
        <p:spPr>
          <a:xfrm>
            <a:off x="6061490" y="2956685"/>
            <a:ext cx="4375407" cy="4278380"/>
          </a:xfrm>
          <a:prstGeom prst="rect">
            <a:avLst/>
          </a:prstGeom>
        </p:spPr>
        <p:txBody>
          <a:bodyPr lIns="0" tIns="0" rIns="0" bIns="0" rtlCol="0" anchor="t">
            <a:spAutoFit/>
          </a:bodyPr>
          <a:lstStyle/>
          <a:p>
            <a:pPr algn="just">
              <a:lnSpc>
                <a:spcPts val="5683"/>
              </a:lnSpc>
            </a:pPr>
            <a:r>
              <a:rPr lang="en-US" sz="4059" b="1">
                <a:solidFill>
                  <a:srgbClr val="0C3571"/>
                </a:solidFill>
                <a:latin typeface="Cloud Bold"/>
                <a:ea typeface="Cloud Bold"/>
                <a:cs typeface="Cloud Bold"/>
                <a:sym typeface="Cloud Bold"/>
              </a:rPr>
              <a:t>Lockout Notice</a:t>
            </a:r>
          </a:p>
          <a:p>
            <a:pPr marL="876523" lvl="1" indent="-438261" algn="just">
              <a:lnSpc>
                <a:spcPts val="5683"/>
              </a:lnSpc>
              <a:buFont typeface="Arial"/>
              <a:buChar char="•"/>
            </a:pPr>
            <a:r>
              <a:rPr lang="en-US" sz="4059">
                <a:solidFill>
                  <a:srgbClr val="0C3571"/>
                </a:solidFill>
                <a:latin typeface="Cloud"/>
                <a:ea typeface="Cloud"/>
                <a:cs typeface="Cloud"/>
                <a:sym typeface="Cloud"/>
              </a:rPr>
              <a:t>14-day notice</a:t>
            </a:r>
          </a:p>
          <a:p>
            <a:pPr marL="876523" lvl="1" indent="-438261" algn="just">
              <a:lnSpc>
                <a:spcPts val="5683"/>
              </a:lnSpc>
              <a:buFont typeface="Arial"/>
              <a:buChar char="•"/>
            </a:pPr>
            <a:r>
              <a:rPr lang="en-US" sz="4059">
                <a:solidFill>
                  <a:srgbClr val="0C3571"/>
                </a:solidFill>
                <a:latin typeface="Cloud"/>
                <a:ea typeface="Cloud"/>
                <a:cs typeface="Cloud"/>
                <a:sym typeface="Cloud"/>
              </a:rPr>
              <a:t>No lockout during conciliation</a:t>
            </a:r>
          </a:p>
          <a:p>
            <a:pPr algn="just">
              <a:lnSpc>
                <a:spcPts val="5683"/>
              </a:lnSpc>
            </a:pPr>
            <a:endParaRPr lang="en-US" sz="4059">
              <a:solidFill>
                <a:srgbClr val="0C3571"/>
              </a:solidFill>
              <a:latin typeface="Cloud"/>
              <a:ea typeface="Cloud"/>
              <a:cs typeface="Cloud"/>
              <a:sym typeface="Cloud"/>
            </a:endParaRPr>
          </a:p>
        </p:txBody>
      </p:sp>
      <p:sp>
        <p:nvSpPr>
          <p:cNvPr id="11" name="TextBox 11"/>
          <p:cNvSpPr txBox="1"/>
          <p:nvPr/>
        </p:nvSpPr>
        <p:spPr>
          <a:xfrm>
            <a:off x="12811318" y="2956685"/>
            <a:ext cx="4447982" cy="4278380"/>
          </a:xfrm>
          <a:prstGeom prst="rect">
            <a:avLst/>
          </a:prstGeom>
        </p:spPr>
        <p:txBody>
          <a:bodyPr lIns="0" tIns="0" rIns="0" bIns="0" rtlCol="0" anchor="t">
            <a:spAutoFit/>
          </a:bodyPr>
          <a:lstStyle/>
          <a:p>
            <a:pPr algn="just">
              <a:lnSpc>
                <a:spcPts val="5683"/>
              </a:lnSpc>
            </a:pPr>
            <a:r>
              <a:rPr lang="en-US" sz="4059" b="1">
                <a:solidFill>
                  <a:srgbClr val="0C3571"/>
                </a:solidFill>
                <a:latin typeface="Cloud Bold"/>
                <a:ea typeface="Cloud Bold"/>
                <a:cs typeface="Cloud Bold"/>
                <a:sym typeface="Cloud Bold"/>
              </a:rPr>
              <a:t>Illegal Strike/Lockout</a:t>
            </a:r>
          </a:p>
          <a:p>
            <a:pPr marL="876523" lvl="1" indent="-438261" algn="just">
              <a:lnSpc>
                <a:spcPts val="5683"/>
              </a:lnSpc>
              <a:buFont typeface="Arial"/>
              <a:buChar char="•"/>
            </a:pPr>
            <a:r>
              <a:rPr lang="en-US" sz="4059">
                <a:solidFill>
                  <a:srgbClr val="0C3571"/>
                </a:solidFill>
                <a:latin typeface="Cloud"/>
                <a:ea typeface="Cloud"/>
                <a:cs typeface="Cloud"/>
                <a:sym typeface="Cloud"/>
              </a:rPr>
              <a:t>No notice = illegal</a:t>
            </a:r>
          </a:p>
          <a:p>
            <a:pPr marL="876523" lvl="1" indent="-438261" algn="just">
              <a:lnSpc>
                <a:spcPts val="5683"/>
              </a:lnSpc>
              <a:buFont typeface="Arial"/>
              <a:buChar char="•"/>
            </a:pPr>
            <a:r>
              <a:rPr lang="en-US" sz="4059">
                <a:solidFill>
                  <a:srgbClr val="0C3571"/>
                </a:solidFill>
                <a:latin typeface="Cloud"/>
                <a:ea typeface="Cloud"/>
                <a:cs typeface="Cloud"/>
                <a:sym typeface="Cloud"/>
              </a:rPr>
              <a:t>Bar during proceedings</a:t>
            </a:r>
          </a:p>
        </p:txBody>
      </p:sp>
      <p:grpSp>
        <p:nvGrpSpPr>
          <p:cNvPr id="12" name="Group 12"/>
          <p:cNvGrpSpPr/>
          <p:nvPr/>
        </p:nvGrpSpPr>
        <p:grpSpPr>
          <a:xfrm>
            <a:off x="14143091" y="8868839"/>
            <a:ext cx="3808810" cy="1095033"/>
            <a:chOff x="0" y="0"/>
            <a:chExt cx="5078414" cy="1460044"/>
          </a:xfrm>
        </p:grpSpPr>
        <p:sp>
          <p:nvSpPr>
            <p:cNvPr id="13" name="Freeform 13"/>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TextBox 14"/>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rot="-650884">
            <a:off x="-1520413" y="6340999"/>
            <a:ext cx="10010023" cy="5834602"/>
          </a:xfrm>
          <a:custGeom>
            <a:avLst/>
            <a:gdLst/>
            <a:ahLst/>
            <a:cxnLst/>
            <a:rect l="l" t="t" r="r" b="b"/>
            <a:pathLst>
              <a:path w="10010023" h="5834602">
                <a:moveTo>
                  <a:pt x="0" y="0"/>
                </a:moveTo>
                <a:lnTo>
                  <a:pt x="10010023" y="0"/>
                </a:lnTo>
                <a:lnTo>
                  <a:pt x="10010023" y="5834602"/>
                </a:lnTo>
                <a:lnTo>
                  <a:pt x="0" y="58346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2528846" y="-1152106"/>
            <a:ext cx="7059478" cy="4114800"/>
          </a:xfrm>
          <a:custGeom>
            <a:avLst/>
            <a:gdLst/>
            <a:ahLst/>
            <a:cxnLst/>
            <a:rect l="l" t="t" r="r" b="b"/>
            <a:pathLst>
              <a:path w="7059478" h="4114800">
                <a:moveTo>
                  <a:pt x="7059478" y="4114800"/>
                </a:moveTo>
                <a:lnTo>
                  <a:pt x="0" y="4114800"/>
                </a:lnTo>
                <a:lnTo>
                  <a:pt x="0" y="0"/>
                </a:lnTo>
                <a:lnTo>
                  <a:pt x="7059478" y="0"/>
                </a:lnTo>
                <a:lnTo>
                  <a:pt x="7059478"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3949164" cy="2736006"/>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GOVT CONTROL ON STRIKE/LOCKOUT &amp; WAGE IMPACT (SECS. 69)</a:t>
            </a:r>
          </a:p>
          <a:p>
            <a:pPr algn="ctr">
              <a:lnSpc>
                <a:spcPts val="7284"/>
              </a:lnSpc>
            </a:pPr>
            <a:endParaRPr lang="en-US" sz="5202" b="1">
              <a:solidFill>
                <a:srgbClr val="0C3571"/>
              </a:solidFill>
              <a:latin typeface="Anantason Bold"/>
              <a:ea typeface="Anantason Bold"/>
              <a:cs typeface="Anantason Bold"/>
              <a:sym typeface="Anantason Bold"/>
            </a:endParaRPr>
          </a:p>
        </p:txBody>
      </p:sp>
      <p:sp>
        <p:nvSpPr>
          <p:cNvPr id="9" name="TextBox 9"/>
          <p:cNvSpPr txBox="1"/>
          <p:nvPr/>
        </p:nvSpPr>
        <p:spPr>
          <a:xfrm>
            <a:off x="803746" y="2402359"/>
            <a:ext cx="8145476" cy="6590685"/>
          </a:xfrm>
          <a:prstGeom prst="rect">
            <a:avLst/>
          </a:prstGeom>
        </p:spPr>
        <p:txBody>
          <a:bodyPr lIns="0" tIns="0" rIns="0" bIns="0" rtlCol="0" anchor="t">
            <a:spAutoFit/>
          </a:bodyPr>
          <a:lstStyle/>
          <a:p>
            <a:pPr algn="just">
              <a:lnSpc>
                <a:spcPts val="4758"/>
              </a:lnSpc>
            </a:pPr>
            <a:r>
              <a:rPr lang="en-US" sz="3399" b="1">
                <a:solidFill>
                  <a:srgbClr val="0C3571"/>
                </a:solidFill>
                <a:latin typeface="Cloud Bold"/>
                <a:ea typeface="Cloud Bold"/>
                <a:cs typeface="Cloud Bold"/>
                <a:sym typeface="Cloud Bold"/>
              </a:rPr>
              <a:t>Prohibition Power</a:t>
            </a:r>
          </a:p>
          <a:p>
            <a:pPr marL="733889" lvl="1" indent="-366945" algn="just">
              <a:lnSpc>
                <a:spcPts val="4758"/>
              </a:lnSpc>
              <a:buFont typeface="Arial"/>
              <a:buChar char="•"/>
            </a:pPr>
            <a:r>
              <a:rPr lang="en-US" sz="3399">
                <a:solidFill>
                  <a:srgbClr val="0C3571"/>
                </a:solidFill>
                <a:latin typeface="Cloud"/>
                <a:ea typeface="Cloud"/>
                <a:cs typeface="Cloud"/>
                <a:sym typeface="Cloud"/>
              </a:rPr>
              <a:t>Government can prohibit a strike or lockout if it affects public interest, including:</a:t>
            </a:r>
          </a:p>
          <a:p>
            <a:pPr marL="733889" lvl="1" indent="-366945" algn="just">
              <a:lnSpc>
                <a:spcPts val="4758"/>
              </a:lnSpc>
              <a:buFont typeface="Arial"/>
              <a:buChar char="•"/>
            </a:pPr>
            <a:r>
              <a:rPr lang="en-US" sz="3399">
                <a:solidFill>
                  <a:srgbClr val="0C3571"/>
                </a:solidFill>
                <a:latin typeface="Cloud"/>
                <a:ea typeface="Cloud"/>
                <a:cs typeface="Cloud"/>
                <a:sym typeface="Cloud"/>
              </a:rPr>
              <a:t>Essential services</a:t>
            </a:r>
          </a:p>
          <a:p>
            <a:pPr marL="733889" lvl="1" indent="-366945" algn="just">
              <a:lnSpc>
                <a:spcPts val="4758"/>
              </a:lnSpc>
              <a:buFont typeface="Arial"/>
              <a:buChar char="•"/>
            </a:pPr>
            <a:r>
              <a:rPr lang="en-US" sz="3399">
                <a:solidFill>
                  <a:srgbClr val="0C3571"/>
                </a:solidFill>
                <a:latin typeface="Cloud"/>
                <a:ea typeface="Cloud"/>
                <a:cs typeface="Cloud"/>
                <a:sym typeface="Cloud"/>
              </a:rPr>
              <a:t>Public safety</a:t>
            </a:r>
          </a:p>
          <a:p>
            <a:pPr marL="733889" lvl="1" indent="-366945" algn="just">
              <a:lnSpc>
                <a:spcPts val="4758"/>
              </a:lnSpc>
              <a:buFont typeface="Arial"/>
              <a:buChar char="•"/>
            </a:pPr>
            <a:r>
              <a:rPr lang="en-US" sz="3399">
                <a:solidFill>
                  <a:srgbClr val="0C3571"/>
                </a:solidFill>
                <a:latin typeface="Cloud"/>
                <a:ea typeface="Cloud"/>
                <a:cs typeface="Cloud"/>
                <a:sym typeface="Cloud"/>
              </a:rPr>
              <a:t>National economy</a:t>
            </a:r>
          </a:p>
          <a:p>
            <a:pPr marL="733889" lvl="1" indent="-366945" algn="just">
              <a:lnSpc>
                <a:spcPts val="4758"/>
              </a:lnSpc>
              <a:buFont typeface="Arial"/>
              <a:buChar char="•"/>
            </a:pPr>
            <a:r>
              <a:rPr lang="en-US" sz="3399">
                <a:solidFill>
                  <a:srgbClr val="0C3571"/>
                </a:solidFill>
                <a:latin typeface="Cloud"/>
                <a:ea typeface="Cloud"/>
                <a:cs typeface="Cloud"/>
                <a:sym typeface="Cloud"/>
              </a:rPr>
              <a:t>Ensures industrial peace during critical situations.</a:t>
            </a:r>
          </a:p>
          <a:p>
            <a:pPr marL="733889" lvl="1" indent="-366945" algn="just">
              <a:lnSpc>
                <a:spcPts val="4758"/>
              </a:lnSpc>
              <a:buFont typeface="Arial"/>
              <a:buChar char="•"/>
            </a:pPr>
            <a:r>
              <a:rPr lang="en-US" sz="3399">
                <a:solidFill>
                  <a:srgbClr val="0C3571"/>
                </a:solidFill>
                <a:latin typeface="Cloud"/>
                <a:ea typeface="Cloud"/>
                <a:cs typeface="Cloud"/>
                <a:sym typeface="Cloud"/>
              </a:rPr>
              <a:t>Any strike/lockout during prohibition is illegal.</a:t>
            </a:r>
          </a:p>
        </p:txBody>
      </p:sp>
      <p:sp>
        <p:nvSpPr>
          <p:cNvPr id="10" name="TextBox 10"/>
          <p:cNvSpPr txBox="1"/>
          <p:nvPr/>
        </p:nvSpPr>
        <p:spPr>
          <a:xfrm>
            <a:off x="9861894" y="2417756"/>
            <a:ext cx="8145476" cy="5990610"/>
          </a:xfrm>
          <a:prstGeom prst="rect">
            <a:avLst/>
          </a:prstGeom>
        </p:spPr>
        <p:txBody>
          <a:bodyPr lIns="0" tIns="0" rIns="0" bIns="0" rtlCol="0" anchor="t">
            <a:spAutoFit/>
          </a:bodyPr>
          <a:lstStyle/>
          <a:p>
            <a:pPr algn="just">
              <a:lnSpc>
                <a:spcPts val="4758"/>
              </a:lnSpc>
            </a:pPr>
            <a:r>
              <a:rPr lang="en-US" sz="3399" b="1">
                <a:solidFill>
                  <a:srgbClr val="0C3571"/>
                </a:solidFill>
                <a:latin typeface="Cloud Bold"/>
                <a:ea typeface="Cloud Bold"/>
                <a:cs typeface="Cloud Bold"/>
                <a:sym typeface="Cloud Bold"/>
              </a:rPr>
              <a:t>No Wages / Benefits</a:t>
            </a:r>
          </a:p>
          <a:p>
            <a:pPr marL="733889" lvl="1" indent="-366945" algn="just">
              <a:lnSpc>
                <a:spcPts val="4758"/>
              </a:lnSpc>
              <a:buFont typeface="Arial"/>
              <a:buChar char="•"/>
            </a:pPr>
            <a:r>
              <a:rPr lang="en-US" sz="3399">
                <a:solidFill>
                  <a:srgbClr val="0C3571"/>
                </a:solidFill>
                <a:latin typeface="Cloud"/>
                <a:ea typeface="Cloud"/>
                <a:cs typeface="Cloud"/>
                <a:sym typeface="Cloud"/>
              </a:rPr>
              <a:t>Workers engaged in an illegal strike lose wages and other benefits.</a:t>
            </a:r>
          </a:p>
          <a:p>
            <a:pPr marL="733889" lvl="1" indent="-366945" algn="just">
              <a:lnSpc>
                <a:spcPts val="4758"/>
              </a:lnSpc>
              <a:buFont typeface="Arial"/>
              <a:buChar char="•"/>
            </a:pPr>
            <a:r>
              <a:rPr lang="en-US" sz="3399">
                <a:solidFill>
                  <a:srgbClr val="0C3571"/>
                </a:solidFill>
                <a:latin typeface="Cloud"/>
                <a:ea typeface="Cloud"/>
                <a:cs typeface="Cloud"/>
                <a:sym typeface="Cloud"/>
              </a:rPr>
              <a:t>Employers cannot be forced to pay during illegal strike.</a:t>
            </a:r>
          </a:p>
          <a:p>
            <a:pPr marL="733889" lvl="1" indent="-366945" algn="just">
              <a:lnSpc>
                <a:spcPts val="4758"/>
              </a:lnSpc>
              <a:buFont typeface="Arial"/>
              <a:buChar char="•"/>
            </a:pPr>
            <a:r>
              <a:rPr lang="en-US" sz="3399">
                <a:solidFill>
                  <a:srgbClr val="0C3571"/>
                </a:solidFill>
                <a:latin typeface="Cloud"/>
                <a:ea typeface="Cloud"/>
                <a:cs typeface="Cloud"/>
                <a:sym typeface="Cloud"/>
              </a:rPr>
              <a:t>Purpose: Discourages illegal actions and maintain discipline.</a:t>
            </a:r>
          </a:p>
          <a:p>
            <a:pPr marL="733889" lvl="1" indent="-366945" algn="just">
              <a:lnSpc>
                <a:spcPts val="4758"/>
              </a:lnSpc>
              <a:buFont typeface="Arial"/>
              <a:buChar char="•"/>
            </a:pPr>
            <a:r>
              <a:rPr lang="en-US" sz="3399">
                <a:solidFill>
                  <a:srgbClr val="0C3571"/>
                </a:solidFill>
                <a:latin typeface="Cloud"/>
                <a:ea typeface="Cloud"/>
                <a:cs typeface="Cloud"/>
                <a:sym typeface="Cloud"/>
              </a:rPr>
              <a:t>Reinforces compliance with notice and prohibition rules.</a:t>
            </a:r>
          </a:p>
          <a:p>
            <a:pPr algn="just">
              <a:lnSpc>
                <a:spcPts val="4758"/>
              </a:lnSpc>
            </a:pPr>
            <a:endParaRPr lang="en-US" sz="3399">
              <a:solidFill>
                <a:srgbClr val="0C3571"/>
              </a:solidFill>
              <a:latin typeface="Cloud"/>
              <a:ea typeface="Cloud"/>
              <a:cs typeface="Cloud"/>
              <a:sym typeface="Cloud"/>
            </a:endParaRPr>
          </a:p>
        </p:txBody>
      </p:sp>
      <p:grpSp>
        <p:nvGrpSpPr>
          <p:cNvPr id="11" name="Group 11"/>
          <p:cNvGrpSpPr/>
          <p:nvPr/>
        </p:nvGrpSpPr>
        <p:grpSpPr>
          <a:xfrm>
            <a:off x="14143091"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rot="-650884">
            <a:off x="-1520413" y="6340999"/>
            <a:ext cx="10010023" cy="5834602"/>
          </a:xfrm>
          <a:custGeom>
            <a:avLst/>
            <a:gdLst/>
            <a:ahLst/>
            <a:cxnLst/>
            <a:rect l="l" t="t" r="r" b="b"/>
            <a:pathLst>
              <a:path w="10010023" h="5834602">
                <a:moveTo>
                  <a:pt x="0" y="0"/>
                </a:moveTo>
                <a:lnTo>
                  <a:pt x="10010023" y="0"/>
                </a:lnTo>
                <a:lnTo>
                  <a:pt x="10010023" y="5834602"/>
                </a:lnTo>
                <a:lnTo>
                  <a:pt x="0" y="58346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PENALTIES FOR UNFAIR LABOUR PRACTICES (SEC. 83)</a:t>
            </a:r>
          </a:p>
        </p:txBody>
      </p:sp>
      <p:sp>
        <p:nvSpPr>
          <p:cNvPr id="9" name="TextBox 9"/>
          <p:cNvSpPr txBox="1"/>
          <p:nvPr/>
        </p:nvSpPr>
        <p:spPr>
          <a:xfrm>
            <a:off x="708334" y="3060214"/>
            <a:ext cx="4387700" cy="3926996"/>
          </a:xfrm>
          <a:prstGeom prst="rect">
            <a:avLst/>
          </a:prstGeom>
        </p:spPr>
        <p:txBody>
          <a:bodyPr lIns="0" tIns="0" rIns="0" bIns="0" rtlCol="0" anchor="t">
            <a:spAutoFit/>
          </a:bodyPr>
          <a:lstStyle/>
          <a:p>
            <a:pPr marL="690894" lvl="1" indent="-345447" algn="just">
              <a:lnSpc>
                <a:spcPts val="4480"/>
              </a:lnSpc>
              <a:buFont typeface="Arial"/>
              <a:buChar char="•"/>
            </a:pPr>
            <a:r>
              <a:rPr lang="en-US" sz="3200">
                <a:solidFill>
                  <a:srgbClr val="0C3571"/>
                </a:solidFill>
                <a:latin typeface="Cloud"/>
                <a:ea typeface="Cloud"/>
                <a:cs typeface="Cloud"/>
                <a:sym typeface="Cloud"/>
              </a:rPr>
              <a:t>Clear fine: Up to ₹50,000 for ULP by employers, workers, or unions.</a:t>
            </a:r>
          </a:p>
          <a:p>
            <a:pPr marL="690894" lvl="1" indent="-345447" algn="just">
              <a:lnSpc>
                <a:spcPts val="4480"/>
              </a:lnSpc>
              <a:buFont typeface="Arial"/>
              <a:buChar char="•"/>
            </a:pPr>
            <a:r>
              <a:rPr lang="en-US" sz="3200">
                <a:solidFill>
                  <a:srgbClr val="0C3571"/>
                </a:solidFill>
                <a:latin typeface="Cloud"/>
                <a:ea typeface="Cloud"/>
                <a:cs typeface="Cloud"/>
                <a:sym typeface="Cloud"/>
              </a:rPr>
              <a:t>Repeat offences can attract higher fines.</a:t>
            </a:r>
          </a:p>
        </p:txBody>
      </p:sp>
      <p:sp>
        <p:nvSpPr>
          <p:cNvPr id="10" name="TextBox 10"/>
          <p:cNvSpPr txBox="1"/>
          <p:nvPr/>
        </p:nvSpPr>
        <p:spPr>
          <a:xfrm>
            <a:off x="6020570" y="2975735"/>
            <a:ext cx="4979468" cy="4334284"/>
          </a:xfrm>
          <a:prstGeom prst="rect">
            <a:avLst/>
          </a:prstGeom>
        </p:spPr>
        <p:txBody>
          <a:bodyPr lIns="0" tIns="0" rIns="0" bIns="0" rtlCol="0" anchor="t">
            <a:spAutoFit/>
          </a:bodyPr>
          <a:lstStyle/>
          <a:p>
            <a:pPr marL="665073" lvl="1" indent="-332536" algn="just">
              <a:lnSpc>
                <a:spcPts val="4312"/>
              </a:lnSpc>
              <a:buFont typeface="Arial"/>
              <a:buChar char="•"/>
            </a:pPr>
            <a:r>
              <a:rPr lang="en-US" sz="3080">
                <a:solidFill>
                  <a:srgbClr val="0C3571"/>
                </a:solidFill>
                <a:latin typeface="Cloud"/>
                <a:ea typeface="Cloud"/>
                <a:cs typeface="Cloud"/>
                <a:sym typeface="Cloud"/>
              </a:rPr>
              <a:t>Penalty is more specific and structured under IR Code 2020 than under old laws.</a:t>
            </a:r>
          </a:p>
          <a:p>
            <a:pPr marL="665073" lvl="1" indent="-332536" algn="just">
              <a:lnSpc>
                <a:spcPts val="4312"/>
              </a:lnSpc>
              <a:buFont typeface="Arial"/>
              <a:buChar char="•"/>
            </a:pPr>
            <a:r>
              <a:rPr lang="en-US" sz="3080">
                <a:solidFill>
                  <a:srgbClr val="0C3571"/>
                </a:solidFill>
                <a:latin typeface="Cloud"/>
                <a:ea typeface="Cloud"/>
                <a:cs typeface="Cloud"/>
                <a:sym typeface="Cloud"/>
              </a:rPr>
              <a:t>Balances worker protection with discipline enforcement.</a:t>
            </a:r>
          </a:p>
          <a:p>
            <a:pPr algn="just">
              <a:lnSpc>
                <a:spcPts val="4312"/>
              </a:lnSpc>
            </a:pPr>
            <a:endParaRPr lang="en-US" sz="3080">
              <a:solidFill>
                <a:srgbClr val="0C3571"/>
              </a:solidFill>
              <a:latin typeface="Cloud"/>
              <a:ea typeface="Cloud"/>
              <a:cs typeface="Cloud"/>
              <a:sym typeface="Cloud"/>
            </a:endParaRPr>
          </a:p>
        </p:txBody>
      </p:sp>
      <p:sp>
        <p:nvSpPr>
          <p:cNvPr id="11" name="TextBox 11"/>
          <p:cNvSpPr txBox="1"/>
          <p:nvPr/>
        </p:nvSpPr>
        <p:spPr>
          <a:xfrm>
            <a:off x="12811318" y="2956685"/>
            <a:ext cx="3048614" cy="1420880"/>
          </a:xfrm>
          <a:prstGeom prst="rect">
            <a:avLst/>
          </a:prstGeom>
        </p:spPr>
        <p:txBody>
          <a:bodyPr lIns="0" tIns="0" rIns="0" bIns="0" rtlCol="0" anchor="t">
            <a:spAutoFit/>
          </a:bodyPr>
          <a:lstStyle/>
          <a:p>
            <a:pPr algn="just">
              <a:lnSpc>
                <a:spcPts val="5683"/>
              </a:lnSpc>
            </a:pPr>
            <a:r>
              <a:rPr lang="en-US" sz="4059" b="1">
                <a:solidFill>
                  <a:srgbClr val="0C3571"/>
                </a:solidFill>
                <a:latin typeface="Cloud Bold"/>
                <a:ea typeface="Cloud Bold"/>
                <a:cs typeface="Cloud Bold"/>
                <a:sym typeface="Cloud Bold"/>
              </a:rPr>
              <a:t>Previous Law Context</a:t>
            </a:r>
          </a:p>
        </p:txBody>
      </p:sp>
      <p:sp>
        <p:nvSpPr>
          <p:cNvPr id="12" name="TextBox 12"/>
          <p:cNvSpPr txBox="1"/>
          <p:nvPr/>
        </p:nvSpPr>
        <p:spPr>
          <a:xfrm>
            <a:off x="12754796" y="4253740"/>
            <a:ext cx="5335337" cy="1713913"/>
          </a:xfrm>
          <a:prstGeom prst="rect">
            <a:avLst/>
          </a:prstGeom>
        </p:spPr>
        <p:txBody>
          <a:bodyPr lIns="0" tIns="0" rIns="0" bIns="0" rtlCol="0" anchor="t">
            <a:spAutoFit/>
          </a:bodyPr>
          <a:lstStyle/>
          <a:p>
            <a:pPr algn="just">
              <a:lnSpc>
                <a:spcPts val="6817"/>
              </a:lnSpc>
            </a:pPr>
            <a:r>
              <a:rPr lang="en-US" sz="4869">
                <a:solidFill>
                  <a:srgbClr val="0C3571"/>
                </a:solidFill>
                <a:latin typeface="Cloud"/>
                <a:ea typeface="Cloud"/>
                <a:cs typeface="Cloud"/>
                <a:sym typeface="Cloud"/>
              </a:rPr>
              <a:t>penalties were not clearly defined.</a:t>
            </a:r>
          </a:p>
        </p:txBody>
      </p:sp>
      <p:grpSp>
        <p:nvGrpSpPr>
          <p:cNvPr id="13" name="Group 13"/>
          <p:cNvGrpSpPr/>
          <p:nvPr/>
        </p:nvGrpSpPr>
        <p:grpSpPr>
          <a:xfrm>
            <a:off x="14143091" y="8868839"/>
            <a:ext cx="3808810" cy="1095033"/>
            <a:chOff x="0" y="0"/>
            <a:chExt cx="5078414" cy="1460044"/>
          </a:xfrm>
        </p:grpSpPr>
        <p:sp>
          <p:nvSpPr>
            <p:cNvPr id="14" name="Freeform 14"/>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748025"/>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2306220" y="-738833"/>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366097" y="746736"/>
            <a:ext cx="11568535"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EXEMPTION OF ESTABLISHMENTS SECTION 96</a:t>
            </a:r>
          </a:p>
        </p:txBody>
      </p:sp>
      <p:sp>
        <p:nvSpPr>
          <p:cNvPr id="9" name="TextBox 9"/>
          <p:cNvSpPr txBox="1"/>
          <p:nvPr/>
        </p:nvSpPr>
        <p:spPr>
          <a:xfrm>
            <a:off x="1028700" y="2659548"/>
            <a:ext cx="16720197" cy="6145877"/>
          </a:xfrm>
          <a:prstGeom prst="rect">
            <a:avLst/>
          </a:prstGeom>
        </p:spPr>
        <p:txBody>
          <a:bodyPr lIns="0" tIns="0" rIns="0" bIns="0" rtlCol="0" anchor="t">
            <a:spAutoFit/>
          </a:bodyPr>
          <a:lstStyle/>
          <a:p>
            <a:pPr marL="756658" lvl="1" indent="-378329" algn="just">
              <a:lnSpc>
                <a:spcPts val="4906"/>
              </a:lnSpc>
              <a:buFont typeface="Arial"/>
              <a:buChar char="•"/>
            </a:pPr>
            <a:r>
              <a:rPr lang="en-US" sz="3504">
                <a:solidFill>
                  <a:srgbClr val="0C3571"/>
                </a:solidFill>
                <a:latin typeface="Cloud"/>
                <a:ea typeface="Cloud"/>
                <a:cs typeface="Cloud"/>
                <a:sym typeface="Cloud"/>
              </a:rPr>
              <a:t>Government may conditionally/unconditionally exempt industrial establishments or new undertakings from certain provisions.</a:t>
            </a:r>
          </a:p>
          <a:p>
            <a:pPr marL="756658" lvl="1" indent="-378329" algn="just">
              <a:lnSpc>
                <a:spcPts val="4906"/>
              </a:lnSpc>
              <a:buFont typeface="Arial"/>
              <a:buChar char="•"/>
            </a:pPr>
            <a:r>
              <a:rPr lang="en-US" sz="3504">
                <a:solidFill>
                  <a:srgbClr val="0C3571"/>
                </a:solidFill>
                <a:latin typeface="Cloud"/>
                <a:ea typeface="Cloud"/>
                <a:cs typeface="Cloud"/>
                <a:sym typeface="Cloud"/>
              </a:rPr>
              <a:t>Conditional/Unconditional Exemption: Can apply to existing or new industrial establishments.</a:t>
            </a:r>
          </a:p>
          <a:p>
            <a:pPr marL="756658" lvl="1" indent="-378329" algn="just">
              <a:lnSpc>
                <a:spcPts val="4906"/>
              </a:lnSpc>
              <a:buFont typeface="Arial"/>
              <a:buChar char="•"/>
            </a:pPr>
            <a:r>
              <a:rPr lang="en-US" sz="3504">
                <a:solidFill>
                  <a:srgbClr val="0C3571"/>
                </a:solidFill>
                <a:latin typeface="Cloud"/>
                <a:ea typeface="Cloud"/>
                <a:cs typeface="Cloud"/>
                <a:sym typeface="Cloud"/>
              </a:rPr>
              <a:t>New Establishments: Exemption can be granted for a specified period, in the public interest, from the date of establishment.</a:t>
            </a:r>
          </a:p>
          <a:p>
            <a:pPr marL="756658" lvl="1" indent="-378329" algn="just">
              <a:lnSpc>
                <a:spcPts val="4906"/>
              </a:lnSpc>
              <a:buFont typeface="Arial"/>
              <a:buChar char="•"/>
            </a:pPr>
            <a:r>
              <a:rPr lang="en-US" sz="3504">
                <a:solidFill>
                  <a:srgbClr val="0C3571"/>
                </a:solidFill>
                <a:latin typeface="Cloud"/>
                <a:ea typeface="Cloud"/>
                <a:cs typeface="Cloud"/>
                <a:sym typeface="Cloud"/>
              </a:rPr>
              <a:t>State Notifications: Any notification issued under the ID Act, 1947 before the commencement of the IR Code remains valid for its remaining period.</a:t>
            </a:r>
          </a:p>
          <a:p>
            <a:pPr marL="756658" lvl="1" indent="-378329" algn="just">
              <a:lnSpc>
                <a:spcPts val="4906"/>
              </a:lnSpc>
              <a:buFont typeface="Arial"/>
              <a:buChar char="•"/>
            </a:pPr>
            <a:r>
              <a:rPr lang="en-US" sz="3504">
                <a:solidFill>
                  <a:srgbClr val="0C3571"/>
                </a:solidFill>
                <a:latin typeface="Cloud"/>
                <a:ea typeface="Cloud"/>
                <a:cs typeface="Cloud"/>
                <a:sym typeface="Cloud"/>
              </a:rPr>
              <a:t>Scope: Exemption may cover all or specific provisions of the Code for the establishment or class of establishments.</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rot="1299676">
            <a:off x="-6768048" y="306412"/>
            <a:ext cx="17323782" cy="10097616"/>
          </a:xfrm>
          <a:custGeom>
            <a:avLst/>
            <a:gdLst/>
            <a:ahLst/>
            <a:cxnLst/>
            <a:rect l="l" t="t" r="r" b="b"/>
            <a:pathLst>
              <a:path w="17323782" h="10097616">
                <a:moveTo>
                  <a:pt x="0" y="0"/>
                </a:moveTo>
                <a:lnTo>
                  <a:pt x="17323782" y="0"/>
                </a:lnTo>
                <a:lnTo>
                  <a:pt x="17323782" y="10097616"/>
                </a:lnTo>
                <a:lnTo>
                  <a:pt x="0" y="100976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4447476" y="-701927"/>
            <a:ext cx="10165380" cy="5925156"/>
          </a:xfrm>
          <a:custGeom>
            <a:avLst/>
            <a:gdLst/>
            <a:ahLst/>
            <a:cxnLst/>
            <a:rect l="l" t="t" r="r" b="b"/>
            <a:pathLst>
              <a:path w="10165380" h="5925156">
                <a:moveTo>
                  <a:pt x="10165380" y="5925156"/>
                </a:moveTo>
                <a:lnTo>
                  <a:pt x="0" y="5925156"/>
                </a:lnTo>
                <a:lnTo>
                  <a:pt x="0" y="0"/>
                </a:lnTo>
                <a:lnTo>
                  <a:pt x="10165380" y="0"/>
                </a:lnTo>
                <a:lnTo>
                  <a:pt x="10165380" y="5925156"/>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359755" y="-2932492"/>
            <a:ext cx="5987226" cy="5998131"/>
          </a:xfrm>
          <a:custGeom>
            <a:avLst/>
            <a:gdLst/>
            <a:ahLst/>
            <a:cxnLst/>
            <a:rect l="l" t="t" r="r" b="b"/>
            <a:pathLst>
              <a:path w="5987226" h="5998131">
                <a:moveTo>
                  <a:pt x="0" y="0"/>
                </a:moveTo>
                <a:lnTo>
                  <a:pt x="5987226" y="0"/>
                </a:lnTo>
                <a:lnTo>
                  <a:pt x="5987226"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573814" y="-104775"/>
            <a:ext cx="10307667" cy="1936246"/>
          </a:xfrm>
          <a:prstGeom prst="rect">
            <a:avLst/>
          </a:prstGeom>
        </p:spPr>
        <p:txBody>
          <a:bodyPr lIns="0" tIns="0" rIns="0" bIns="0" rtlCol="0" anchor="t">
            <a:spAutoFit/>
          </a:bodyPr>
          <a:lstStyle/>
          <a:p>
            <a:pPr algn="ctr">
              <a:lnSpc>
                <a:spcPts val="7772"/>
              </a:lnSpc>
            </a:pPr>
            <a:r>
              <a:rPr lang="en-US" sz="5551" b="1">
                <a:solidFill>
                  <a:srgbClr val="0C3571"/>
                </a:solidFill>
                <a:latin typeface="Anantason Bold"/>
                <a:ea typeface="Anantason Bold"/>
                <a:cs typeface="Anantason Bold"/>
                <a:sym typeface="Anantason Bold"/>
              </a:rPr>
              <a:t>PHASES OF THE </a:t>
            </a:r>
          </a:p>
          <a:p>
            <a:pPr algn="ctr">
              <a:lnSpc>
                <a:spcPts val="7772"/>
              </a:lnSpc>
            </a:pPr>
            <a:r>
              <a:rPr lang="en-US" sz="5551" b="1">
                <a:solidFill>
                  <a:srgbClr val="0C3571"/>
                </a:solidFill>
                <a:latin typeface="Anantason Bold"/>
                <a:ea typeface="Anantason Bold"/>
                <a:cs typeface="Anantason Bold"/>
                <a:sym typeface="Anantason Bold"/>
              </a:rPr>
              <a:t>INDUSTRIAL RELATIONS ACT</a:t>
            </a:r>
          </a:p>
        </p:txBody>
      </p:sp>
      <p:sp>
        <p:nvSpPr>
          <p:cNvPr id="9" name="TextBox 9"/>
          <p:cNvSpPr txBox="1"/>
          <p:nvPr/>
        </p:nvSpPr>
        <p:spPr>
          <a:xfrm>
            <a:off x="637234" y="2184451"/>
            <a:ext cx="7873161" cy="4190365"/>
          </a:xfrm>
          <a:prstGeom prst="rect">
            <a:avLst/>
          </a:prstGeom>
        </p:spPr>
        <p:txBody>
          <a:bodyPr lIns="0" tIns="0" rIns="0" bIns="0" rtlCol="0" anchor="t">
            <a:spAutoFit/>
          </a:bodyPr>
          <a:lstStyle/>
          <a:p>
            <a:pPr algn="just">
              <a:lnSpc>
                <a:spcPts val="4759"/>
              </a:lnSpc>
            </a:pPr>
            <a:r>
              <a:rPr lang="en-US" sz="3399" b="1">
                <a:solidFill>
                  <a:srgbClr val="0C3571"/>
                </a:solidFill>
                <a:latin typeface="Cloud Bold"/>
                <a:ea typeface="Cloud Bold"/>
                <a:cs typeface="Cloud Bold"/>
                <a:sym typeface="Cloud Bold"/>
              </a:rPr>
              <a:t>Post Committee Developments</a:t>
            </a:r>
          </a:p>
          <a:p>
            <a:pPr marL="734058" lvl="1" indent="-367029" algn="just">
              <a:lnSpc>
                <a:spcPts val="4759"/>
              </a:lnSpc>
              <a:buFont typeface="Arial"/>
              <a:buChar char="•"/>
            </a:pPr>
            <a:r>
              <a:rPr lang="en-US" sz="3399">
                <a:solidFill>
                  <a:srgbClr val="0C3571"/>
                </a:solidFill>
                <a:latin typeface="Cloud"/>
                <a:ea typeface="Cloud"/>
                <a:cs typeface="Cloud"/>
                <a:sym typeface="Cloud"/>
              </a:rPr>
              <a:t>Recommendations and critiques led to multiple revisions. Consensus building continued among stakeholders (workers, employers, government).</a:t>
            </a:r>
          </a:p>
          <a:p>
            <a:pPr algn="just">
              <a:lnSpc>
                <a:spcPts val="4759"/>
              </a:lnSpc>
            </a:pPr>
            <a:endParaRPr lang="en-US" sz="3399">
              <a:solidFill>
                <a:srgbClr val="0C3571"/>
              </a:solidFill>
              <a:latin typeface="Cloud"/>
              <a:ea typeface="Cloud"/>
              <a:cs typeface="Cloud"/>
              <a:sym typeface="Cloud"/>
            </a:endParaRPr>
          </a:p>
        </p:txBody>
      </p:sp>
      <p:sp>
        <p:nvSpPr>
          <p:cNvPr id="10" name="TextBox 10"/>
          <p:cNvSpPr txBox="1"/>
          <p:nvPr/>
        </p:nvSpPr>
        <p:spPr>
          <a:xfrm>
            <a:off x="8043449" y="5067300"/>
            <a:ext cx="9840051" cy="4790440"/>
          </a:xfrm>
          <a:prstGeom prst="rect">
            <a:avLst/>
          </a:prstGeom>
        </p:spPr>
        <p:txBody>
          <a:bodyPr lIns="0" tIns="0" rIns="0" bIns="0" rtlCol="0" anchor="t">
            <a:spAutoFit/>
          </a:bodyPr>
          <a:lstStyle/>
          <a:p>
            <a:pPr algn="just">
              <a:lnSpc>
                <a:spcPts val="4759"/>
              </a:lnSpc>
            </a:pPr>
            <a:r>
              <a:rPr lang="en-US" sz="3399" b="1">
                <a:solidFill>
                  <a:srgbClr val="0C3571"/>
                </a:solidFill>
                <a:latin typeface="Cloud Bold"/>
                <a:ea typeface="Cloud Bold"/>
                <a:cs typeface="Cloud Bold"/>
                <a:sym typeface="Cloud Bold"/>
              </a:rPr>
              <a:t>2014 Onwards</a:t>
            </a:r>
          </a:p>
          <a:p>
            <a:pPr marL="734058" lvl="1" indent="-367029" algn="just">
              <a:lnSpc>
                <a:spcPts val="4759"/>
              </a:lnSpc>
              <a:buFont typeface="Arial"/>
              <a:buChar char="•"/>
            </a:pPr>
            <a:r>
              <a:rPr lang="en-US" sz="3399">
                <a:solidFill>
                  <a:srgbClr val="0C3571"/>
                </a:solidFill>
                <a:latin typeface="Cloud"/>
                <a:ea typeface="Cloud"/>
                <a:cs typeface="Cloud"/>
                <a:sym typeface="Cloud"/>
              </a:rPr>
              <a:t>Government revived discussions on a single, nationwide Industrial Relations legislation.</a:t>
            </a:r>
          </a:p>
          <a:p>
            <a:pPr marL="734058" lvl="1" indent="-367029" algn="just">
              <a:lnSpc>
                <a:spcPts val="4759"/>
              </a:lnSpc>
              <a:buFont typeface="Arial"/>
              <a:buChar char="•"/>
            </a:pPr>
            <a:r>
              <a:rPr lang="en-US" sz="3399">
                <a:solidFill>
                  <a:srgbClr val="0C3571"/>
                </a:solidFill>
                <a:latin typeface="Cloud"/>
                <a:ea typeface="Cloud"/>
                <a:cs typeface="Cloud"/>
                <a:sym typeface="Cloud"/>
              </a:rPr>
              <a:t>Aim: Replace outdated laws and ensure uniform applicability across all Indian States.Triggered the process that eventually culminated in the Industrial Relations Code, 2020.</a:t>
            </a:r>
          </a:p>
        </p:txBody>
      </p:sp>
      <p:grpSp>
        <p:nvGrpSpPr>
          <p:cNvPr id="11" name="Group 11"/>
          <p:cNvGrpSpPr/>
          <p:nvPr/>
        </p:nvGrpSpPr>
        <p:grpSpPr>
          <a:xfrm>
            <a:off x="14479190" y="9258300"/>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748025"/>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366097" y="1218413"/>
            <a:ext cx="11770517" cy="1553685"/>
          </a:xfrm>
          <a:prstGeom prst="rect">
            <a:avLst/>
          </a:prstGeom>
        </p:spPr>
        <p:txBody>
          <a:bodyPr lIns="0" tIns="0" rIns="0" bIns="0" rtlCol="0" anchor="t">
            <a:spAutoFit/>
          </a:bodyPr>
          <a:lstStyle/>
          <a:p>
            <a:pPr algn="ctr">
              <a:lnSpc>
                <a:spcPts val="6229"/>
              </a:lnSpc>
            </a:pPr>
            <a:r>
              <a:rPr lang="en-US" sz="4449" b="1">
                <a:solidFill>
                  <a:srgbClr val="0C3571"/>
                </a:solidFill>
                <a:latin typeface="Anantason Bold"/>
                <a:ea typeface="Anantason Bold"/>
                <a:cs typeface="Anantason Bold"/>
                <a:sym typeface="Anantason Bold"/>
              </a:rPr>
              <a:t>INTERVENTION IN EMERGENCIES SECTION 40(2)</a:t>
            </a:r>
          </a:p>
        </p:txBody>
      </p:sp>
      <p:sp>
        <p:nvSpPr>
          <p:cNvPr id="9" name="TextBox 9"/>
          <p:cNvSpPr txBox="1"/>
          <p:nvPr/>
        </p:nvSpPr>
        <p:spPr>
          <a:xfrm>
            <a:off x="2574508" y="3161877"/>
            <a:ext cx="13138985" cy="4265554"/>
          </a:xfrm>
          <a:prstGeom prst="rect">
            <a:avLst/>
          </a:prstGeom>
        </p:spPr>
        <p:txBody>
          <a:bodyPr lIns="0" tIns="0" rIns="0" bIns="0" rtlCol="0" anchor="t">
            <a:spAutoFit/>
          </a:bodyPr>
          <a:lstStyle/>
          <a:p>
            <a:pPr marL="742650" lvl="1" indent="-371325" algn="just">
              <a:lnSpc>
                <a:spcPts val="4815"/>
              </a:lnSpc>
              <a:buFont typeface="Arial"/>
              <a:buChar char="•"/>
            </a:pPr>
            <a:r>
              <a:rPr lang="en-US" sz="3439">
                <a:solidFill>
                  <a:srgbClr val="0C3571"/>
                </a:solidFill>
                <a:latin typeface="Cloud"/>
                <a:ea typeface="Cloud"/>
                <a:cs typeface="Cloud"/>
                <a:sym typeface="Cloud"/>
              </a:rPr>
              <a:t>Though laws are simplified, Govt control increases, especially in dispute outcomes.</a:t>
            </a:r>
          </a:p>
          <a:p>
            <a:pPr marL="742650" lvl="1" indent="-371325" algn="just">
              <a:lnSpc>
                <a:spcPts val="4815"/>
              </a:lnSpc>
              <a:buFont typeface="Arial"/>
              <a:buChar char="•"/>
            </a:pPr>
            <a:r>
              <a:rPr lang="en-US" sz="3439">
                <a:solidFill>
                  <a:srgbClr val="0C3571"/>
                </a:solidFill>
                <a:latin typeface="Cloud"/>
                <a:ea typeface="Cloud"/>
                <a:cs typeface="Cloud"/>
                <a:sym typeface="Cloud"/>
              </a:rPr>
              <a:t>Section 55 acts as a centralized veto power, impacting how tribunal’s award can be rendered useless under the new unified code.</a:t>
            </a:r>
          </a:p>
          <a:p>
            <a:pPr marL="742650" lvl="1" indent="-371325" algn="just">
              <a:lnSpc>
                <a:spcPts val="4815"/>
              </a:lnSpc>
              <a:buFont typeface="Arial"/>
              <a:buChar char="•"/>
            </a:pPr>
            <a:r>
              <a:rPr lang="en-US" sz="3439">
                <a:solidFill>
                  <a:srgbClr val="0C3571"/>
                </a:solidFill>
                <a:latin typeface="Cloud"/>
                <a:ea typeface="Cloud"/>
                <a:cs typeface="Cloud"/>
                <a:sym typeface="Cloud"/>
              </a:rPr>
              <a:t>Raises separation of powers concerns even in the reformed system.</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rot="-650884">
            <a:off x="-1520413" y="6340999"/>
            <a:ext cx="10010023" cy="5834602"/>
          </a:xfrm>
          <a:custGeom>
            <a:avLst/>
            <a:gdLst/>
            <a:ahLst/>
            <a:cxnLst/>
            <a:rect l="l" t="t" r="r" b="b"/>
            <a:pathLst>
              <a:path w="10010023" h="5834602">
                <a:moveTo>
                  <a:pt x="0" y="0"/>
                </a:moveTo>
                <a:lnTo>
                  <a:pt x="10010023" y="0"/>
                </a:lnTo>
                <a:lnTo>
                  <a:pt x="10010023" y="5834602"/>
                </a:lnTo>
                <a:lnTo>
                  <a:pt x="0" y="58346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58794"/>
            <a:ext cx="12327169" cy="1811703"/>
          </a:xfrm>
          <a:prstGeom prst="rect">
            <a:avLst/>
          </a:prstGeom>
        </p:spPr>
        <p:txBody>
          <a:bodyPr lIns="0" tIns="0" rIns="0" bIns="0" rtlCol="0" anchor="t">
            <a:spAutoFit/>
          </a:bodyPr>
          <a:lstStyle/>
          <a:p>
            <a:pPr algn="ctr">
              <a:lnSpc>
                <a:spcPts val="7284"/>
              </a:lnSpc>
            </a:pPr>
            <a:r>
              <a:rPr lang="en-US" sz="5202" b="1">
                <a:solidFill>
                  <a:srgbClr val="0C3571"/>
                </a:solidFill>
                <a:latin typeface="Anantason Bold"/>
                <a:ea typeface="Anantason Bold"/>
                <a:cs typeface="Anantason Bold"/>
                <a:sym typeface="Anantason Bold"/>
              </a:rPr>
              <a:t>PENALTIES FOR UNFAIR LABOUR PRACTICES (SEC. 83)</a:t>
            </a:r>
          </a:p>
        </p:txBody>
      </p:sp>
      <p:sp>
        <p:nvSpPr>
          <p:cNvPr id="9" name="TextBox 9"/>
          <p:cNvSpPr txBox="1"/>
          <p:nvPr/>
        </p:nvSpPr>
        <p:spPr>
          <a:xfrm>
            <a:off x="708334" y="3060214"/>
            <a:ext cx="5628050" cy="4481193"/>
          </a:xfrm>
          <a:prstGeom prst="rect">
            <a:avLst/>
          </a:prstGeom>
        </p:spPr>
        <p:txBody>
          <a:bodyPr lIns="0" tIns="0" rIns="0" bIns="0" rtlCol="0" anchor="t">
            <a:spAutoFit/>
          </a:bodyPr>
          <a:lstStyle/>
          <a:p>
            <a:pPr algn="just">
              <a:lnSpc>
                <a:spcPts val="4480"/>
              </a:lnSpc>
            </a:pPr>
            <a:r>
              <a:rPr lang="en-US" sz="3200" b="1">
                <a:solidFill>
                  <a:srgbClr val="0C3571"/>
                </a:solidFill>
                <a:latin typeface="Cloud Bold"/>
                <a:ea typeface="Cloud Bold"/>
                <a:cs typeface="Cloud Bold"/>
                <a:sym typeface="Cloud Bold"/>
              </a:rPr>
              <a:t>Unfair Labour Practices (ULP)</a:t>
            </a:r>
          </a:p>
          <a:p>
            <a:pPr marL="690895" lvl="1" indent="-345448" algn="just">
              <a:lnSpc>
                <a:spcPts val="4480"/>
              </a:lnSpc>
              <a:buFont typeface="Arial"/>
              <a:buChar char="•"/>
            </a:pPr>
            <a:r>
              <a:rPr lang="en-US" sz="3200">
                <a:solidFill>
                  <a:srgbClr val="0C3571"/>
                </a:solidFill>
                <a:latin typeface="Cloud"/>
                <a:ea typeface="Cloud"/>
                <a:cs typeface="Cloud"/>
                <a:sym typeface="Cloud"/>
              </a:rPr>
              <a:t>Employers, workers, or unions committing ULP → fine up to ₹50,000.</a:t>
            </a:r>
          </a:p>
          <a:p>
            <a:pPr marL="690895" lvl="1" indent="-345448" algn="just">
              <a:lnSpc>
                <a:spcPts val="4480"/>
              </a:lnSpc>
              <a:buFont typeface="Arial"/>
              <a:buChar char="•"/>
            </a:pPr>
            <a:r>
              <a:rPr lang="en-US" sz="3200">
                <a:solidFill>
                  <a:srgbClr val="0C3571"/>
                </a:solidFill>
                <a:latin typeface="Cloud"/>
                <a:ea typeface="Cloud"/>
                <a:cs typeface="Cloud"/>
                <a:sym typeface="Cloud"/>
              </a:rPr>
              <a:t>Repeat offences → higher fines.</a:t>
            </a:r>
          </a:p>
          <a:p>
            <a:pPr marL="690895" lvl="1" indent="-345448" algn="just">
              <a:lnSpc>
                <a:spcPts val="4480"/>
              </a:lnSpc>
              <a:buFont typeface="Arial"/>
              <a:buChar char="•"/>
            </a:pPr>
            <a:r>
              <a:rPr lang="en-US" sz="3200">
                <a:solidFill>
                  <a:srgbClr val="0C3571"/>
                </a:solidFill>
                <a:latin typeface="Cloud"/>
                <a:ea typeface="Cloud"/>
                <a:cs typeface="Cloud"/>
                <a:sym typeface="Cloud"/>
              </a:rPr>
              <a:t>Covers Sec 75 (employers) &amp; Sec 76 (workers/unions).</a:t>
            </a:r>
          </a:p>
        </p:txBody>
      </p:sp>
      <p:sp>
        <p:nvSpPr>
          <p:cNvPr id="10" name="TextBox 10"/>
          <p:cNvSpPr txBox="1"/>
          <p:nvPr/>
        </p:nvSpPr>
        <p:spPr>
          <a:xfrm>
            <a:off x="6743497" y="3132975"/>
            <a:ext cx="4411448" cy="4550649"/>
          </a:xfrm>
          <a:prstGeom prst="rect">
            <a:avLst/>
          </a:prstGeom>
        </p:spPr>
        <p:txBody>
          <a:bodyPr lIns="0" tIns="0" rIns="0" bIns="0" rtlCol="0" anchor="t">
            <a:spAutoFit/>
          </a:bodyPr>
          <a:lstStyle/>
          <a:p>
            <a:pPr algn="just">
              <a:lnSpc>
                <a:spcPts val="5173"/>
              </a:lnSpc>
            </a:pPr>
            <a:r>
              <a:rPr lang="en-US" sz="3695" b="1">
                <a:solidFill>
                  <a:srgbClr val="0C3571"/>
                </a:solidFill>
                <a:latin typeface="Cloud Bold"/>
                <a:ea typeface="Cloud Bold"/>
                <a:cs typeface="Cloud Bold"/>
                <a:sym typeface="Cloud Bold"/>
              </a:rPr>
              <a:t>Illegal Strike</a:t>
            </a:r>
          </a:p>
          <a:p>
            <a:pPr marL="797774" lvl="1" indent="-398887" algn="just">
              <a:lnSpc>
                <a:spcPts val="5173"/>
              </a:lnSpc>
              <a:buFont typeface="Arial"/>
              <a:buChar char="•"/>
            </a:pPr>
            <a:r>
              <a:rPr lang="en-US" sz="3695">
                <a:solidFill>
                  <a:srgbClr val="0C3571"/>
                </a:solidFill>
                <a:latin typeface="Cloud"/>
                <a:ea typeface="Cloud"/>
                <a:cs typeface="Cloud"/>
                <a:sym typeface="Cloud"/>
              </a:rPr>
              <a:t>Workers on illegal strike → fine up to ₹50,000.</a:t>
            </a:r>
          </a:p>
          <a:p>
            <a:pPr marL="797774" lvl="1" indent="-398887" algn="just">
              <a:lnSpc>
                <a:spcPts val="5173"/>
              </a:lnSpc>
              <a:buFont typeface="Arial"/>
              <a:buChar char="•"/>
            </a:pPr>
            <a:r>
              <a:rPr lang="en-US" sz="3695">
                <a:solidFill>
                  <a:srgbClr val="0C3571"/>
                </a:solidFill>
                <a:latin typeface="Cloud"/>
                <a:ea typeface="Cloud"/>
                <a:cs typeface="Cloud"/>
                <a:sym typeface="Cloud"/>
              </a:rPr>
              <a:t>Repeat offences → higher fines</a:t>
            </a:r>
          </a:p>
        </p:txBody>
      </p:sp>
      <p:sp>
        <p:nvSpPr>
          <p:cNvPr id="11" name="TextBox 11"/>
          <p:cNvSpPr txBox="1"/>
          <p:nvPr/>
        </p:nvSpPr>
        <p:spPr>
          <a:xfrm>
            <a:off x="11564520" y="3161550"/>
            <a:ext cx="6484407" cy="4721884"/>
          </a:xfrm>
          <a:prstGeom prst="rect">
            <a:avLst/>
          </a:prstGeom>
        </p:spPr>
        <p:txBody>
          <a:bodyPr lIns="0" tIns="0" rIns="0" bIns="0" rtlCol="0" anchor="t">
            <a:spAutoFit/>
          </a:bodyPr>
          <a:lstStyle/>
          <a:p>
            <a:pPr algn="just">
              <a:lnSpc>
                <a:spcPts val="3764"/>
              </a:lnSpc>
            </a:pPr>
            <a:r>
              <a:rPr lang="en-US" sz="2688" b="1">
                <a:solidFill>
                  <a:srgbClr val="0C3571"/>
                </a:solidFill>
                <a:latin typeface="Cloud Bold"/>
                <a:ea typeface="Cloud Bold"/>
                <a:cs typeface="Cloud Bold"/>
                <a:sym typeface="Cloud Bold"/>
              </a:rPr>
              <a:t>Illegal Lockout</a:t>
            </a:r>
          </a:p>
          <a:p>
            <a:pPr marL="580488" lvl="1" indent="-290244" algn="just">
              <a:lnSpc>
                <a:spcPts val="3764"/>
              </a:lnSpc>
              <a:buFont typeface="Arial"/>
              <a:buChar char="•"/>
            </a:pPr>
            <a:r>
              <a:rPr lang="en-US" sz="2688">
                <a:solidFill>
                  <a:srgbClr val="0C3571"/>
                </a:solidFill>
                <a:latin typeface="Cloud"/>
                <a:ea typeface="Cloud"/>
                <a:cs typeface="Cloud"/>
                <a:sym typeface="Cloud"/>
              </a:rPr>
              <a:t>Employer conducting illegal lockout → fine up to ₹50,000.</a:t>
            </a:r>
          </a:p>
          <a:p>
            <a:pPr marL="580488" lvl="1" indent="-290244" algn="just">
              <a:lnSpc>
                <a:spcPts val="3764"/>
              </a:lnSpc>
              <a:buFont typeface="Arial"/>
              <a:buChar char="•"/>
            </a:pPr>
            <a:r>
              <a:rPr lang="en-US" sz="2688">
                <a:solidFill>
                  <a:srgbClr val="0C3571"/>
                </a:solidFill>
                <a:latin typeface="Cloud"/>
                <a:ea typeface="Cloud"/>
                <a:cs typeface="Cloud"/>
                <a:sym typeface="Cloud"/>
              </a:rPr>
              <a:t>Repeat offences → higher fines.</a:t>
            </a:r>
          </a:p>
          <a:p>
            <a:pPr marL="580488" lvl="1" indent="-290244" algn="just">
              <a:lnSpc>
                <a:spcPts val="3764"/>
              </a:lnSpc>
              <a:buFont typeface="Arial"/>
              <a:buChar char="•"/>
            </a:pPr>
            <a:r>
              <a:rPr lang="en-US" sz="2688">
                <a:solidFill>
                  <a:srgbClr val="0C3571"/>
                </a:solidFill>
                <a:latin typeface="Cloud"/>
                <a:ea typeface="Cloud"/>
                <a:cs typeface="Cloud"/>
                <a:sym typeface="Cloud"/>
              </a:rPr>
              <a:t>Obstruction of Proceedings</a:t>
            </a:r>
          </a:p>
          <a:p>
            <a:pPr marL="580488" lvl="1" indent="-290244" algn="just">
              <a:lnSpc>
                <a:spcPts val="3764"/>
              </a:lnSpc>
              <a:buFont typeface="Arial"/>
              <a:buChar char="•"/>
            </a:pPr>
            <a:r>
              <a:rPr lang="en-US" sz="2688">
                <a:solidFill>
                  <a:srgbClr val="0C3571"/>
                </a:solidFill>
                <a:latin typeface="Cloud"/>
                <a:ea typeface="Cloud"/>
                <a:cs typeface="Cloud"/>
                <a:sym typeface="Cloud"/>
              </a:rPr>
              <a:t>Obstructing conciliation, arbitration, or tribunal proceedings → penalty applicable.</a:t>
            </a:r>
          </a:p>
          <a:p>
            <a:pPr marL="580488" lvl="1" indent="-290244" algn="just">
              <a:lnSpc>
                <a:spcPts val="3764"/>
              </a:lnSpc>
              <a:buFont typeface="Arial"/>
              <a:buChar char="•"/>
            </a:pPr>
            <a:r>
              <a:rPr lang="en-US" sz="2688">
                <a:solidFill>
                  <a:srgbClr val="0C3571"/>
                </a:solidFill>
                <a:latin typeface="Cloud"/>
                <a:ea typeface="Cloud"/>
                <a:cs typeface="Cloud"/>
                <a:sym typeface="Cloud"/>
              </a:rPr>
              <a:t>Applies to both employers and workers/unions.</a:t>
            </a:r>
          </a:p>
        </p:txBody>
      </p:sp>
      <p:grpSp>
        <p:nvGrpSpPr>
          <p:cNvPr id="12" name="Group 12"/>
          <p:cNvGrpSpPr/>
          <p:nvPr/>
        </p:nvGrpSpPr>
        <p:grpSpPr>
          <a:xfrm>
            <a:off x="14143091" y="8868839"/>
            <a:ext cx="3808810" cy="1095033"/>
            <a:chOff x="0" y="0"/>
            <a:chExt cx="5078414" cy="1460044"/>
          </a:xfrm>
        </p:grpSpPr>
        <p:sp>
          <p:nvSpPr>
            <p:cNvPr id="13" name="Freeform 13"/>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TextBox 14"/>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748025"/>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4828245" y="3757612"/>
            <a:ext cx="7427277" cy="5282651"/>
          </a:xfrm>
          <a:custGeom>
            <a:avLst/>
            <a:gdLst/>
            <a:ahLst/>
            <a:cxnLst/>
            <a:rect l="l" t="t" r="r" b="b"/>
            <a:pathLst>
              <a:path w="7427277" h="5282651">
                <a:moveTo>
                  <a:pt x="0" y="0"/>
                </a:moveTo>
                <a:lnTo>
                  <a:pt x="7427277" y="0"/>
                </a:lnTo>
                <a:lnTo>
                  <a:pt x="7427277" y="5282651"/>
                </a:lnTo>
                <a:lnTo>
                  <a:pt x="0" y="5282651"/>
                </a:lnTo>
                <a:lnTo>
                  <a:pt x="0" y="0"/>
                </a:lnTo>
                <a:close/>
              </a:path>
            </a:pathLst>
          </a:custGeom>
          <a:blipFill>
            <a:blip r:embed="rId8"/>
            <a:stretch>
              <a:fillRect/>
            </a:stretch>
          </a:blipFill>
        </p:spPr>
      </p:sp>
      <p:sp>
        <p:nvSpPr>
          <p:cNvPr id="9" name="TextBox 9"/>
          <p:cNvSpPr txBox="1"/>
          <p:nvPr/>
        </p:nvSpPr>
        <p:spPr>
          <a:xfrm>
            <a:off x="2366097" y="1218413"/>
            <a:ext cx="11770517" cy="2344176"/>
          </a:xfrm>
          <a:prstGeom prst="rect">
            <a:avLst/>
          </a:prstGeom>
        </p:spPr>
        <p:txBody>
          <a:bodyPr lIns="0" tIns="0" rIns="0" bIns="0" rtlCol="0" anchor="t">
            <a:spAutoFit/>
          </a:bodyPr>
          <a:lstStyle/>
          <a:p>
            <a:pPr algn="ctr">
              <a:lnSpc>
                <a:spcPts val="6229"/>
              </a:lnSpc>
            </a:pPr>
            <a:r>
              <a:rPr lang="en-US" sz="4449" b="1">
                <a:solidFill>
                  <a:srgbClr val="0C3571"/>
                </a:solidFill>
                <a:latin typeface="Anantason Bold"/>
                <a:ea typeface="Anantason Bold"/>
                <a:cs typeface="Anantason Bold"/>
                <a:sym typeface="Anantason Bold"/>
              </a:rPr>
              <a:t>OFFENSES AND PENALTIES</a:t>
            </a:r>
          </a:p>
          <a:p>
            <a:pPr algn="ctr">
              <a:lnSpc>
                <a:spcPts val="6229"/>
              </a:lnSpc>
            </a:pPr>
            <a:r>
              <a:rPr lang="en-US" sz="4449" b="1">
                <a:solidFill>
                  <a:srgbClr val="0C3571"/>
                </a:solidFill>
                <a:latin typeface="Anantason Bold"/>
                <a:ea typeface="Anantason Bold"/>
                <a:cs typeface="Anantason Bold"/>
                <a:sym typeface="Anantason Bold"/>
              </a:rPr>
              <a:t>CHAPTER XIII: OFFENSES AND PENALTIES (S-85 TO S-89)</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56" t="-2782" r="-1618" b="-1792"/>
            </a:stretch>
          </a:blipFill>
        </p:spPr>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905125" y="3332480"/>
            <a:ext cx="7756698" cy="5240020"/>
          </a:xfrm>
          <a:prstGeom prst="rect">
            <a:avLst/>
          </a:prstGeom>
        </p:spPr>
        <p:txBody>
          <a:bodyPr lIns="0" tIns="0" rIns="0" bIns="0" rtlCol="0" anchor="t">
            <a:spAutoFit/>
          </a:bodyPr>
          <a:lstStyle/>
          <a:p>
            <a:pPr marL="798828" lvl="1" indent="-399414" algn="just">
              <a:lnSpc>
                <a:spcPts val="5179"/>
              </a:lnSpc>
              <a:buFont typeface="Arial"/>
              <a:buChar char="•"/>
            </a:pPr>
            <a:r>
              <a:rPr lang="en-US" sz="3699">
                <a:solidFill>
                  <a:srgbClr val="0C3571"/>
                </a:solidFill>
                <a:latin typeface="Cloud"/>
                <a:ea typeface="Cloud"/>
                <a:cs typeface="Cloud"/>
                <a:sym typeface="Cloud"/>
              </a:rPr>
              <a:t>INDUSTRY,</a:t>
            </a:r>
          </a:p>
          <a:p>
            <a:pPr marL="798828" lvl="1" indent="-399414" algn="just">
              <a:lnSpc>
                <a:spcPts val="5179"/>
              </a:lnSpc>
              <a:buFont typeface="Arial"/>
              <a:buChar char="•"/>
            </a:pPr>
            <a:r>
              <a:rPr lang="en-US" sz="3699">
                <a:solidFill>
                  <a:srgbClr val="0C3571"/>
                </a:solidFill>
                <a:latin typeface="Cloud"/>
                <a:ea typeface="Cloud"/>
                <a:cs typeface="Cloud"/>
                <a:sym typeface="Cloud"/>
              </a:rPr>
              <a:t>INDUSTRIAL DISPUTE,</a:t>
            </a:r>
          </a:p>
          <a:p>
            <a:pPr marL="798828" lvl="1" indent="-399414" algn="just">
              <a:lnSpc>
                <a:spcPts val="5179"/>
              </a:lnSpc>
              <a:buFont typeface="Arial"/>
              <a:buChar char="•"/>
            </a:pPr>
            <a:r>
              <a:rPr lang="en-US" sz="3699">
                <a:solidFill>
                  <a:srgbClr val="0C3571"/>
                </a:solidFill>
                <a:latin typeface="Cloud"/>
                <a:ea typeface="Cloud"/>
                <a:cs typeface="Cloud"/>
                <a:sym typeface="Cloud"/>
              </a:rPr>
              <a:t>FIXED TERM EMPLOYMENT,</a:t>
            </a:r>
          </a:p>
          <a:p>
            <a:pPr marL="798828" lvl="1" indent="-399414" algn="just">
              <a:lnSpc>
                <a:spcPts val="5179"/>
              </a:lnSpc>
              <a:buFont typeface="Arial"/>
              <a:buChar char="•"/>
            </a:pPr>
            <a:r>
              <a:rPr lang="en-US" sz="3699">
                <a:solidFill>
                  <a:srgbClr val="0C3571"/>
                </a:solidFill>
                <a:latin typeface="Cloud"/>
                <a:ea typeface="Cloud"/>
                <a:cs typeface="Cloud"/>
                <a:sym typeface="Cloud"/>
              </a:rPr>
              <a:t>RETRENCHMENT,</a:t>
            </a:r>
          </a:p>
          <a:p>
            <a:pPr marL="798828" lvl="1" indent="-399414" algn="just">
              <a:lnSpc>
                <a:spcPts val="5179"/>
              </a:lnSpc>
              <a:buFont typeface="Arial"/>
              <a:buChar char="•"/>
            </a:pPr>
            <a:r>
              <a:rPr lang="en-US" sz="3699">
                <a:solidFill>
                  <a:srgbClr val="0C3571"/>
                </a:solidFill>
                <a:latin typeface="Cloud"/>
                <a:ea typeface="Cloud"/>
                <a:cs typeface="Cloud"/>
                <a:sym typeface="Cloud"/>
              </a:rPr>
              <a:t>WORKER,</a:t>
            </a:r>
          </a:p>
          <a:p>
            <a:pPr marL="798828" lvl="1" indent="-399414" algn="just">
              <a:lnSpc>
                <a:spcPts val="5179"/>
              </a:lnSpc>
              <a:buFont typeface="Arial"/>
              <a:buChar char="•"/>
            </a:pPr>
            <a:r>
              <a:rPr lang="en-US" sz="3699">
                <a:solidFill>
                  <a:srgbClr val="0C3571"/>
                </a:solidFill>
                <a:latin typeface="Cloud"/>
                <a:ea typeface="Cloud"/>
                <a:cs typeface="Cloud"/>
                <a:sym typeface="Cloud"/>
              </a:rPr>
              <a:t>WAGES,</a:t>
            </a:r>
          </a:p>
          <a:p>
            <a:pPr marL="798828" lvl="1" indent="-399414" algn="just">
              <a:lnSpc>
                <a:spcPts val="5179"/>
              </a:lnSpc>
              <a:buFont typeface="Arial"/>
              <a:buChar char="•"/>
            </a:pPr>
            <a:r>
              <a:rPr lang="en-US" sz="3699">
                <a:solidFill>
                  <a:srgbClr val="0C3571"/>
                </a:solidFill>
                <a:latin typeface="Cloud"/>
                <a:ea typeface="Cloud"/>
                <a:cs typeface="Cloud"/>
                <a:sym typeface="Cloud"/>
              </a:rPr>
              <a:t>STRIKE, AND</a:t>
            </a:r>
          </a:p>
          <a:p>
            <a:pPr marL="798828" lvl="1" indent="-399414" algn="just">
              <a:lnSpc>
                <a:spcPts val="5179"/>
              </a:lnSpc>
              <a:buFont typeface="Arial"/>
              <a:buChar char="•"/>
            </a:pPr>
            <a:r>
              <a:rPr lang="en-US" sz="3699">
                <a:solidFill>
                  <a:srgbClr val="0C3571"/>
                </a:solidFill>
                <a:latin typeface="Cloud"/>
                <a:ea typeface="Cloud"/>
                <a:cs typeface="Cloud"/>
                <a:sym typeface="Cloud"/>
              </a:rPr>
              <a:t>STRIKE AND LOCKOUT.</a:t>
            </a:r>
          </a:p>
        </p:txBody>
      </p:sp>
      <p:sp>
        <p:nvSpPr>
          <p:cNvPr id="9" name="Freeform 9"/>
          <p:cNvSpPr/>
          <p:nvPr/>
        </p:nvSpPr>
        <p:spPr>
          <a:xfrm>
            <a:off x="12288589" y="4457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10"/>
          <p:cNvSpPr txBox="1"/>
          <p:nvPr/>
        </p:nvSpPr>
        <p:spPr>
          <a:xfrm>
            <a:off x="1028700" y="329282"/>
            <a:ext cx="11820607" cy="2598985"/>
          </a:xfrm>
          <a:prstGeom prst="rect">
            <a:avLst/>
          </a:prstGeom>
        </p:spPr>
        <p:txBody>
          <a:bodyPr lIns="0" tIns="0" rIns="0" bIns="0" rtlCol="0" anchor="t">
            <a:spAutoFit/>
          </a:bodyPr>
          <a:lstStyle/>
          <a:p>
            <a:pPr algn="ctr">
              <a:lnSpc>
                <a:spcPts val="10422"/>
              </a:lnSpc>
            </a:pPr>
            <a:r>
              <a:rPr lang="en-US" sz="7444" b="1">
                <a:solidFill>
                  <a:srgbClr val="0C3571"/>
                </a:solidFill>
                <a:latin typeface="Anantason Bold"/>
                <a:ea typeface="Anantason Bold"/>
                <a:cs typeface="Anantason Bold"/>
                <a:sym typeface="Anantason Bold"/>
              </a:rPr>
              <a:t> DEFINITIONS HAVING MAJOR CHANGES</a:t>
            </a:r>
          </a:p>
        </p:txBody>
      </p:sp>
      <p:grpSp>
        <p:nvGrpSpPr>
          <p:cNvPr id="11" name="Group 11"/>
          <p:cNvGrpSpPr/>
          <p:nvPr/>
        </p:nvGrpSpPr>
        <p:grpSpPr>
          <a:xfrm>
            <a:off x="14152616"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748025"/>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2815081" y="-802441"/>
            <a:ext cx="7059478" cy="4114800"/>
          </a:xfrm>
          <a:custGeom>
            <a:avLst/>
            <a:gdLst/>
            <a:ahLst/>
            <a:cxnLst/>
            <a:rect l="l" t="t" r="r" b="b"/>
            <a:pathLst>
              <a:path w="7059478" h="4114800">
                <a:moveTo>
                  <a:pt x="7059478" y="4114800"/>
                </a:moveTo>
                <a:lnTo>
                  <a:pt x="0" y="4114800"/>
                </a:lnTo>
                <a:lnTo>
                  <a:pt x="0" y="0"/>
                </a:lnTo>
                <a:lnTo>
                  <a:pt x="7059478" y="0"/>
                </a:lnTo>
                <a:lnTo>
                  <a:pt x="7059478"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771366" y="534464"/>
            <a:ext cx="14845776" cy="10328361"/>
          </a:xfrm>
          <a:prstGeom prst="rect">
            <a:avLst/>
          </a:prstGeom>
        </p:spPr>
        <p:txBody>
          <a:bodyPr lIns="0" tIns="0" rIns="0" bIns="0" rtlCol="0" anchor="t">
            <a:spAutoFit/>
          </a:bodyPr>
          <a:lstStyle/>
          <a:p>
            <a:pPr algn="ctr">
              <a:lnSpc>
                <a:spcPts val="5441"/>
              </a:lnSpc>
            </a:pPr>
            <a:r>
              <a:rPr lang="en-US" sz="3886">
                <a:solidFill>
                  <a:srgbClr val="0C3571"/>
                </a:solidFill>
                <a:latin typeface="Cloud"/>
                <a:ea typeface="Cloud"/>
                <a:cs typeface="Cloud"/>
                <a:sym typeface="Cloud"/>
              </a:rPr>
              <a:t> </a:t>
            </a:r>
            <a:r>
              <a:rPr lang="en-US" sz="3886" b="1">
                <a:solidFill>
                  <a:srgbClr val="0C3571"/>
                </a:solidFill>
                <a:latin typeface="Cloud Bold"/>
                <a:ea typeface="Cloud Bold"/>
                <a:cs typeface="Cloud Bold"/>
                <a:sym typeface="Cloud Bold"/>
              </a:rPr>
              <a:t>CONTACT FOR ANY QUERY REGARDING </a:t>
            </a:r>
          </a:p>
          <a:p>
            <a:pPr algn="ctr">
              <a:lnSpc>
                <a:spcPts val="5441"/>
              </a:lnSpc>
            </a:pPr>
            <a:r>
              <a:rPr lang="en-US" sz="3886" b="1">
                <a:solidFill>
                  <a:srgbClr val="0C3571"/>
                </a:solidFill>
                <a:latin typeface="Cloud Bold"/>
                <a:ea typeface="Cloud Bold"/>
                <a:cs typeface="Cloud Bold"/>
                <a:sym typeface="Cloud Bold"/>
              </a:rPr>
              <a:t>THE LABOUR CODE:</a:t>
            </a:r>
          </a:p>
          <a:p>
            <a:pPr algn="ctr">
              <a:lnSpc>
                <a:spcPts val="5441"/>
              </a:lnSpc>
            </a:pPr>
            <a:endParaRPr lang="en-US" sz="3886" b="1">
              <a:solidFill>
                <a:srgbClr val="0C3571"/>
              </a:solidFill>
              <a:latin typeface="Cloud Bold"/>
              <a:ea typeface="Cloud Bold"/>
              <a:cs typeface="Cloud Bold"/>
              <a:sym typeface="Cloud Bold"/>
            </a:endParaRPr>
          </a:p>
          <a:p>
            <a:pPr algn="ctr">
              <a:lnSpc>
                <a:spcPts val="5441"/>
              </a:lnSpc>
            </a:pPr>
            <a:r>
              <a:rPr lang="en-US" sz="3886">
                <a:solidFill>
                  <a:srgbClr val="0C3571"/>
                </a:solidFill>
                <a:latin typeface="Cloud"/>
                <a:ea typeface="Cloud"/>
                <a:cs typeface="Cloud"/>
                <a:sym typeface="Cloud"/>
              </a:rPr>
              <a:t>E-mail ID: girish@patwardhan.in, kirti@patwardhan.in </a:t>
            </a:r>
          </a:p>
          <a:p>
            <a:pPr algn="ctr">
              <a:lnSpc>
                <a:spcPts val="5441"/>
              </a:lnSpc>
            </a:pPr>
            <a:r>
              <a:rPr lang="en-US" sz="3886">
                <a:solidFill>
                  <a:srgbClr val="0C3571"/>
                </a:solidFill>
                <a:latin typeface="Cloud"/>
                <a:ea typeface="Cloud"/>
                <a:cs typeface="Cloud"/>
                <a:sym typeface="Cloud"/>
              </a:rPr>
              <a:t> Web page: www.girish.patwardhan.in</a:t>
            </a:r>
          </a:p>
          <a:p>
            <a:pPr algn="ctr">
              <a:lnSpc>
                <a:spcPts val="5441"/>
              </a:lnSpc>
            </a:pPr>
            <a:endParaRPr lang="en-US" sz="3886">
              <a:solidFill>
                <a:srgbClr val="0C3571"/>
              </a:solidFill>
              <a:latin typeface="Cloud"/>
              <a:ea typeface="Cloud"/>
              <a:cs typeface="Cloud"/>
              <a:sym typeface="Cloud"/>
            </a:endParaRPr>
          </a:p>
          <a:p>
            <a:pPr algn="ctr">
              <a:lnSpc>
                <a:spcPts val="5441"/>
              </a:lnSpc>
            </a:pPr>
            <a:r>
              <a:rPr lang="en-US" sz="3886">
                <a:solidFill>
                  <a:srgbClr val="0C3571"/>
                </a:solidFill>
                <a:latin typeface="Cloud"/>
                <a:ea typeface="Cloud"/>
                <a:cs typeface="Cloud"/>
                <a:sym typeface="Cloud"/>
              </a:rPr>
              <a:t> Mobile : 09981953534 (M),</a:t>
            </a:r>
          </a:p>
          <a:p>
            <a:pPr algn="ctr">
              <a:lnSpc>
                <a:spcPts val="5441"/>
              </a:lnSpc>
            </a:pPr>
            <a:r>
              <a:rPr lang="en-US" sz="3886">
                <a:solidFill>
                  <a:srgbClr val="0C3571"/>
                </a:solidFill>
                <a:latin typeface="Cloud"/>
                <a:ea typeface="Cloud"/>
                <a:cs typeface="Cloud"/>
                <a:sym typeface="Cloud"/>
              </a:rPr>
              <a:t> Phone: 0731-4976193 (O), </a:t>
            </a:r>
          </a:p>
          <a:p>
            <a:pPr algn="ctr">
              <a:lnSpc>
                <a:spcPts val="5441"/>
              </a:lnSpc>
            </a:pPr>
            <a:endParaRPr lang="en-US" sz="3886">
              <a:solidFill>
                <a:srgbClr val="0C3571"/>
              </a:solidFill>
              <a:latin typeface="Cloud"/>
              <a:ea typeface="Cloud"/>
              <a:cs typeface="Cloud"/>
              <a:sym typeface="Cloud"/>
            </a:endParaRPr>
          </a:p>
          <a:p>
            <a:pPr algn="ctr">
              <a:lnSpc>
                <a:spcPts val="5441"/>
              </a:lnSpc>
            </a:pPr>
            <a:r>
              <a:rPr lang="en-US" sz="3886">
                <a:solidFill>
                  <a:srgbClr val="0C3571"/>
                </a:solidFill>
                <a:latin typeface="Cloud"/>
                <a:ea typeface="Cloud"/>
                <a:cs typeface="Cloud"/>
                <a:sym typeface="Cloud"/>
              </a:rPr>
              <a:t> Office Address(1): B 303-304 , Prakrati Corporate, 18/2, Y N Road, Indore. </a:t>
            </a:r>
          </a:p>
          <a:p>
            <a:pPr algn="ctr">
              <a:lnSpc>
                <a:spcPts val="5441"/>
              </a:lnSpc>
            </a:pPr>
            <a:r>
              <a:rPr lang="en-US" sz="3886">
                <a:solidFill>
                  <a:srgbClr val="0C3571"/>
                </a:solidFill>
                <a:latin typeface="Cloud"/>
                <a:ea typeface="Cloud"/>
                <a:cs typeface="Cloud"/>
                <a:sym typeface="Cloud"/>
              </a:rPr>
              <a:t>     Chamber (2):  No. 46, High Court Advocates Chamber, High Court, Indore</a:t>
            </a:r>
          </a:p>
          <a:p>
            <a:pPr algn="ctr">
              <a:lnSpc>
                <a:spcPts val="5441"/>
              </a:lnSpc>
            </a:pPr>
            <a:r>
              <a:rPr lang="en-US" sz="3886">
                <a:solidFill>
                  <a:srgbClr val="0C3571"/>
                </a:solidFill>
                <a:latin typeface="Cloud"/>
                <a:ea typeface="Cloud"/>
                <a:cs typeface="Cloud"/>
                <a:sym typeface="Cloud"/>
              </a:rPr>
              <a:t> </a:t>
            </a:r>
          </a:p>
          <a:p>
            <a:pPr algn="ctr">
              <a:lnSpc>
                <a:spcPts val="5441"/>
              </a:lnSpc>
            </a:pPr>
            <a:endParaRPr lang="en-US" sz="3886">
              <a:solidFill>
                <a:srgbClr val="0C3571"/>
              </a:solidFill>
              <a:latin typeface="Cloud"/>
              <a:ea typeface="Cloud"/>
              <a:cs typeface="Cloud"/>
              <a:sym typeface="Cloud"/>
            </a:endParaRPr>
          </a:p>
        </p:txBody>
      </p:sp>
      <p:grpSp>
        <p:nvGrpSpPr>
          <p:cNvPr id="9" name="Group 9"/>
          <p:cNvGrpSpPr/>
          <p:nvPr/>
        </p:nvGrpSpPr>
        <p:grpSpPr>
          <a:xfrm>
            <a:off x="14143091" y="8868839"/>
            <a:ext cx="3808810" cy="1095033"/>
            <a:chOff x="0" y="0"/>
            <a:chExt cx="5078414" cy="1460044"/>
          </a:xfrm>
        </p:grpSpPr>
        <p:sp>
          <p:nvSpPr>
            <p:cNvPr id="10" name="Freeform 10"/>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634754" y="3963894"/>
            <a:ext cx="13018493" cy="2130613"/>
          </a:xfrm>
          <a:prstGeom prst="rect">
            <a:avLst/>
          </a:prstGeom>
        </p:spPr>
        <p:txBody>
          <a:bodyPr lIns="0" tIns="0" rIns="0" bIns="0" rtlCol="0" anchor="t">
            <a:spAutoFit/>
          </a:bodyPr>
          <a:lstStyle/>
          <a:p>
            <a:pPr algn="ctr">
              <a:lnSpc>
                <a:spcPts val="17489"/>
              </a:lnSpc>
            </a:pPr>
            <a:r>
              <a:rPr lang="en-US" sz="12492" b="1">
                <a:solidFill>
                  <a:srgbClr val="0C3571"/>
                </a:solidFill>
                <a:latin typeface="Anantason Bold"/>
                <a:ea typeface="Anantason Bold"/>
                <a:cs typeface="Anantason Bold"/>
                <a:sym typeface="Anantason Bold"/>
              </a:rPr>
              <a:t>THANK YOU</a:t>
            </a:r>
          </a:p>
        </p:txBody>
      </p:sp>
      <p:grpSp>
        <p:nvGrpSpPr>
          <p:cNvPr id="9" name="Group 9"/>
          <p:cNvGrpSpPr/>
          <p:nvPr/>
        </p:nvGrpSpPr>
        <p:grpSpPr>
          <a:xfrm>
            <a:off x="14143091" y="8868839"/>
            <a:ext cx="3808810" cy="1095033"/>
            <a:chOff x="0" y="0"/>
            <a:chExt cx="5078414" cy="1460044"/>
          </a:xfrm>
        </p:grpSpPr>
        <p:sp>
          <p:nvSpPr>
            <p:cNvPr id="10" name="Freeform 10"/>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29712" y="524585"/>
            <a:ext cx="12410303" cy="1175628"/>
          </a:xfrm>
          <a:prstGeom prst="rect">
            <a:avLst/>
          </a:prstGeom>
        </p:spPr>
        <p:txBody>
          <a:bodyPr lIns="0" tIns="0" rIns="0" bIns="0" rtlCol="0" anchor="t">
            <a:spAutoFit/>
          </a:bodyPr>
          <a:lstStyle/>
          <a:p>
            <a:pPr algn="ctr">
              <a:lnSpc>
                <a:spcPts val="9584"/>
              </a:lnSpc>
            </a:pPr>
            <a:r>
              <a:rPr lang="en-US" sz="6845" b="1">
                <a:solidFill>
                  <a:srgbClr val="0C3571"/>
                </a:solidFill>
                <a:latin typeface="Anantason Bold"/>
                <a:ea typeface="Anantason Bold"/>
                <a:cs typeface="Anantason Bold"/>
                <a:sym typeface="Anantason Bold"/>
              </a:rPr>
              <a:t> CLAUSE 2(P) – “INDUSTRY”</a:t>
            </a:r>
          </a:p>
        </p:txBody>
      </p:sp>
      <p:sp>
        <p:nvSpPr>
          <p:cNvPr id="9" name="TextBox 9"/>
          <p:cNvSpPr txBox="1"/>
          <p:nvPr/>
        </p:nvSpPr>
        <p:spPr>
          <a:xfrm>
            <a:off x="1165410" y="1848920"/>
            <a:ext cx="15957181" cy="6512960"/>
          </a:xfrm>
          <a:prstGeom prst="rect">
            <a:avLst/>
          </a:prstGeom>
        </p:spPr>
        <p:txBody>
          <a:bodyPr lIns="0" tIns="0" rIns="0" bIns="0" rtlCol="0" anchor="t">
            <a:spAutoFit/>
          </a:bodyPr>
          <a:lstStyle/>
          <a:p>
            <a:pPr algn="just">
              <a:lnSpc>
                <a:spcPts val="4317"/>
              </a:lnSpc>
            </a:pPr>
            <a:r>
              <a:rPr lang="en-US" sz="3084" b="1">
                <a:solidFill>
                  <a:srgbClr val="0C3571"/>
                </a:solidFill>
                <a:latin typeface="Cloud Bold"/>
                <a:ea typeface="Cloud Bold"/>
                <a:cs typeface="Cloud Bold"/>
                <a:sym typeface="Cloud Bold"/>
              </a:rPr>
              <a:t>“Industry" means :</a:t>
            </a:r>
          </a:p>
          <a:p>
            <a:pPr marL="665887" lvl="1" indent="-332944" algn="just">
              <a:lnSpc>
                <a:spcPts val="4317"/>
              </a:lnSpc>
              <a:buFont typeface="Arial"/>
              <a:buChar char="•"/>
            </a:pPr>
            <a:r>
              <a:rPr lang="en-US" sz="3084">
                <a:solidFill>
                  <a:srgbClr val="0C3571"/>
                </a:solidFill>
                <a:latin typeface="Cloud"/>
                <a:ea typeface="Cloud"/>
                <a:cs typeface="Cloud"/>
                <a:sym typeface="Cloud"/>
              </a:rPr>
              <a:t>any systematic activity ,</a:t>
            </a:r>
          </a:p>
          <a:p>
            <a:pPr marL="665887" lvl="1" indent="-332944" algn="just">
              <a:lnSpc>
                <a:spcPts val="4317"/>
              </a:lnSpc>
              <a:buFont typeface="Arial"/>
              <a:buChar char="•"/>
            </a:pPr>
            <a:r>
              <a:rPr lang="en-US" sz="3084">
                <a:solidFill>
                  <a:srgbClr val="0C3571"/>
                </a:solidFill>
                <a:latin typeface="Cloud"/>
                <a:ea typeface="Cloud"/>
                <a:cs typeface="Cloud"/>
                <a:sym typeface="Cloud"/>
              </a:rPr>
              <a:t>carried on by co-operation between an employer and worker (employed directly or through any agency including a contractor) ,</a:t>
            </a:r>
          </a:p>
          <a:p>
            <a:pPr marL="665887" lvl="1" indent="-332944" algn="just">
              <a:lnSpc>
                <a:spcPts val="4317"/>
              </a:lnSpc>
              <a:buFont typeface="Arial"/>
              <a:buChar char="•"/>
            </a:pPr>
            <a:r>
              <a:rPr lang="en-US" sz="3084">
                <a:solidFill>
                  <a:srgbClr val="0C3571"/>
                </a:solidFill>
                <a:latin typeface="Cloud"/>
                <a:ea typeface="Cloud"/>
                <a:cs typeface="Cloud"/>
                <a:sym typeface="Cloud"/>
              </a:rPr>
              <a:t>for the production, supply or distribution of goods or services with a view to satisfy human wants or wishes – not being spiritual or religious in nature ,</a:t>
            </a:r>
          </a:p>
          <a:p>
            <a:pPr algn="just">
              <a:lnSpc>
                <a:spcPts val="4317"/>
              </a:lnSpc>
            </a:pPr>
            <a:r>
              <a:rPr lang="en-US" sz="3084" b="1">
                <a:solidFill>
                  <a:srgbClr val="0C3571"/>
                </a:solidFill>
                <a:latin typeface="Cloud Bold"/>
                <a:ea typeface="Cloud Bold"/>
                <a:cs typeface="Cloud Bold"/>
                <a:sym typeface="Cloud Bold"/>
              </a:rPr>
              <a:t>whether or not,</a:t>
            </a:r>
          </a:p>
          <a:p>
            <a:pPr algn="just">
              <a:lnSpc>
                <a:spcPts val="4317"/>
              </a:lnSpc>
            </a:pPr>
            <a:r>
              <a:rPr lang="en-US" sz="3084">
                <a:solidFill>
                  <a:srgbClr val="0C3571"/>
                </a:solidFill>
                <a:latin typeface="Cloud"/>
                <a:ea typeface="Cloud"/>
                <a:cs typeface="Cloud"/>
                <a:sym typeface="Cloud"/>
              </a:rPr>
              <a:t>(i) any capital has been invested for the purpose of carrying on such activity; or </a:t>
            </a:r>
          </a:p>
          <a:p>
            <a:pPr algn="just">
              <a:lnSpc>
                <a:spcPts val="4317"/>
              </a:lnSpc>
            </a:pPr>
            <a:r>
              <a:rPr lang="en-US" sz="3084">
                <a:solidFill>
                  <a:srgbClr val="0C3571"/>
                </a:solidFill>
                <a:latin typeface="Cloud"/>
                <a:ea typeface="Cloud"/>
                <a:cs typeface="Cloud"/>
                <a:sym typeface="Cloud"/>
              </a:rPr>
              <a:t>(ii) such activity is carried on with a motive to make any gain or profit. However the definition excludes – Institutions owned or engaged in • Charitable, Social, or philanthropic service,</a:t>
            </a:r>
          </a:p>
          <a:p>
            <a:pPr marL="665887" lvl="1" indent="-332944" algn="just">
              <a:lnSpc>
                <a:spcPts val="4317"/>
              </a:lnSpc>
              <a:buFont typeface="Arial"/>
              <a:buChar char="•"/>
            </a:pPr>
            <a:r>
              <a:rPr lang="en-US" sz="3084">
                <a:solidFill>
                  <a:srgbClr val="0C3571"/>
                </a:solidFill>
                <a:latin typeface="Cloud"/>
                <a:ea typeface="Cloud"/>
                <a:cs typeface="Cloud"/>
                <a:sym typeface="Cloud"/>
              </a:rPr>
              <a:t> Domestic service and any other activity notified by the Central Government. </a:t>
            </a:r>
          </a:p>
        </p:txBody>
      </p:sp>
      <p:grpSp>
        <p:nvGrpSpPr>
          <p:cNvPr id="10" name="Group 10"/>
          <p:cNvGrpSpPr/>
          <p:nvPr/>
        </p:nvGrpSpPr>
        <p:grpSpPr>
          <a:xfrm>
            <a:off x="1414309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7938836" y="4935622"/>
            <a:ext cx="5466239" cy="4748795"/>
          </a:xfrm>
          <a:custGeom>
            <a:avLst/>
            <a:gdLst/>
            <a:ahLst/>
            <a:cxnLst/>
            <a:rect l="l" t="t" r="r" b="b"/>
            <a:pathLst>
              <a:path w="5466239" h="4748795">
                <a:moveTo>
                  <a:pt x="0" y="0"/>
                </a:moveTo>
                <a:lnTo>
                  <a:pt x="5466239" y="0"/>
                </a:lnTo>
                <a:lnTo>
                  <a:pt x="5466239" y="4748794"/>
                </a:lnTo>
                <a:lnTo>
                  <a:pt x="0" y="4748794"/>
                </a:lnTo>
                <a:lnTo>
                  <a:pt x="0" y="0"/>
                </a:lnTo>
                <a:close/>
              </a:path>
            </a:pathLst>
          </a:custGeom>
          <a:blipFill>
            <a:blip r:embed="rId8"/>
            <a:stretch>
              <a:fillRect/>
            </a:stretch>
          </a:blipFill>
        </p:spPr>
      </p:sp>
      <p:sp>
        <p:nvSpPr>
          <p:cNvPr id="9" name="TextBox 9"/>
          <p:cNvSpPr txBox="1"/>
          <p:nvPr/>
        </p:nvSpPr>
        <p:spPr>
          <a:xfrm>
            <a:off x="0" y="1566863"/>
            <a:ext cx="17007614" cy="1166968"/>
          </a:xfrm>
          <a:prstGeom prst="rect">
            <a:avLst/>
          </a:prstGeom>
        </p:spPr>
        <p:txBody>
          <a:bodyPr lIns="0" tIns="0" rIns="0" bIns="0" rtlCol="0" anchor="t">
            <a:spAutoFit/>
          </a:bodyPr>
          <a:lstStyle/>
          <a:p>
            <a:pPr algn="ctr">
              <a:lnSpc>
                <a:spcPts val="9504"/>
              </a:lnSpc>
            </a:pPr>
            <a:r>
              <a:rPr lang="en-US" sz="6788" b="1">
                <a:solidFill>
                  <a:srgbClr val="0C3571"/>
                </a:solidFill>
                <a:latin typeface="Anantason Bold"/>
                <a:ea typeface="Anantason Bold"/>
                <a:cs typeface="Anantason Bold"/>
                <a:sym typeface="Anantason Bold"/>
              </a:rPr>
              <a:t>CLAUSE 2(Q) – “INDUSTRIAL DISPUTE”</a:t>
            </a:r>
          </a:p>
        </p:txBody>
      </p:sp>
      <p:sp>
        <p:nvSpPr>
          <p:cNvPr id="10" name="TextBox 10"/>
          <p:cNvSpPr txBox="1"/>
          <p:nvPr/>
        </p:nvSpPr>
        <p:spPr>
          <a:xfrm>
            <a:off x="1028700" y="3851010"/>
            <a:ext cx="12376375" cy="681991"/>
          </a:xfrm>
          <a:prstGeom prst="rect">
            <a:avLst/>
          </a:prstGeom>
        </p:spPr>
        <p:txBody>
          <a:bodyPr lIns="0" tIns="0" rIns="0" bIns="0" rtlCol="0" anchor="t">
            <a:spAutoFit/>
          </a:bodyPr>
          <a:lstStyle/>
          <a:p>
            <a:pPr algn="just">
              <a:lnSpc>
                <a:spcPts val="5459"/>
              </a:lnSpc>
            </a:pPr>
            <a:r>
              <a:rPr lang="en-US" sz="3899">
                <a:solidFill>
                  <a:srgbClr val="0C3571"/>
                </a:solidFill>
                <a:latin typeface="Cloud"/>
                <a:ea typeface="Cloud"/>
                <a:cs typeface="Cloud"/>
                <a:sym typeface="Cloud"/>
              </a:rPr>
              <a:t>Includes individual dispute and collective disputes.</a:t>
            </a:r>
          </a:p>
        </p:txBody>
      </p:sp>
      <p:grpSp>
        <p:nvGrpSpPr>
          <p:cNvPr id="11" name="Group 11"/>
          <p:cNvGrpSpPr/>
          <p:nvPr/>
        </p:nvGrpSpPr>
        <p:grpSpPr>
          <a:xfrm>
            <a:off x="14143091" y="8868839"/>
            <a:ext cx="3808810" cy="1095033"/>
            <a:chOff x="0" y="0"/>
            <a:chExt cx="5078414" cy="1460044"/>
          </a:xfrm>
        </p:grpSpPr>
        <p:sp>
          <p:nvSpPr>
            <p:cNvPr id="12" name="Freeform 12"/>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TextBox 13"/>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F2F7"/>
        </a:solidFill>
        <a:effectLst/>
      </p:bgPr>
    </p:bg>
    <p:spTree>
      <p:nvGrpSpPr>
        <p:cNvPr id="1" name=""/>
        <p:cNvGrpSpPr/>
        <p:nvPr/>
      </p:nvGrpSpPr>
      <p:grpSpPr>
        <a:xfrm>
          <a:off x="0" y="0"/>
          <a:ext cx="0" cy="0"/>
          <a:chOff x="0" y="0"/>
          <a:chExt cx="0" cy="0"/>
        </a:xfrm>
      </p:grpSpPr>
      <p:sp>
        <p:nvSpPr>
          <p:cNvPr id="2" name="Freeform 2"/>
          <p:cNvSpPr/>
          <p:nvPr/>
        </p:nvSpPr>
        <p:spPr>
          <a:xfrm>
            <a:off x="-624614" y="6515100"/>
            <a:ext cx="7059478" cy="4114800"/>
          </a:xfrm>
          <a:custGeom>
            <a:avLst/>
            <a:gdLst/>
            <a:ahLst/>
            <a:cxnLst/>
            <a:rect l="l" t="t" r="r" b="b"/>
            <a:pathLst>
              <a:path w="7059478" h="4114800">
                <a:moveTo>
                  <a:pt x="0" y="0"/>
                </a:moveTo>
                <a:lnTo>
                  <a:pt x="7059478" y="0"/>
                </a:lnTo>
                <a:lnTo>
                  <a:pt x="70594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flipV="1">
            <a:off x="11924574" y="-357188"/>
            <a:ext cx="7059478" cy="4114800"/>
          </a:xfrm>
          <a:custGeom>
            <a:avLst/>
            <a:gdLst/>
            <a:ahLst/>
            <a:cxnLst/>
            <a:rect l="l" t="t" r="r" b="b"/>
            <a:pathLst>
              <a:path w="7059478" h="4114800">
                <a:moveTo>
                  <a:pt x="7059477" y="4114800"/>
                </a:moveTo>
                <a:lnTo>
                  <a:pt x="0" y="4114800"/>
                </a:lnTo>
                <a:lnTo>
                  <a:pt x="0" y="0"/>
                </a:lnTo>
                <a:lnTo>
                  <a:pt x="7059477" y="0"/>
                </a:lnTo>
                <a:lnTo>
                  <a:pt x="7059477" y="411480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5002168">
            <a:off x="-1222246" y="-3356253"/>
            <a:ext cx="5987226" cy="5998131"/>
          </a:xfrm>
          <a:custGeom>
            <a:avLst/>
            <a:gdLst/>
            <a:ahLst/>
            <a:cxnLst/>
            <a:rect l="l" t="t" r="r" b="b"/>
            <a:pathLst>
              <a:path w="5987226" h="5998131">
                <a:moveTo>
                  <a:pt x="0" y="0"/>
                </a:moveTo>
                <a:lnTo>
                  <a:pt x="5987225" y="0"/>
                </a:lnTo>
                <a:lnTo>
                  <a:pt x="5987225" y="5998131"/>
                </a:lnTo>
                <a:lnTo>
                  <a:pt x="0" y="59981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5002168" flipH="1" flipV="1">
            <a:off x="14265687" y="7630834"/>
            <a:ext cx="5987226" cy="5998131"/>
          </a:xfrm>
          <a:custGeom>
            <a:avLst/>
            <a:gdLst/>
            <a:ahLst/>
            <a:cxnLst/>
            <a:rect l="l" t="t" r="r" b="b"/>
            <a:pathLst>
              <a:path w="5987226" h="5998131">
                <a:moveTo>
                  <a:pt x="5987226" y="5998132"/>
                </a:moveTo>
                <a:lnTo>
                  <a:pt x="0" y="5998132"/>
                </a:lnTo>
                <a:lnTo>
                  <a:pt x="0" y="0"/>
                </a:lnTo>
                <a:lnTo>
                  <a:pt x="5987226" y="0"/>
                </a:lnTo>
                <a:lnTo>
                  <a:pt x="5987226" y="599813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7488824">
            <a:off x="-221065" y="7727724"/>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7488824">
            <a:off x="17178162" y="-1873476"/>
            <a:ext cx="3071030" cy="5804353"/>
          </a:xfrm>
          <a:custGeom>
            <a:avLst/>
            <a:gdLst/>
            <a:ahLst/>
            <a:cxnLst/>
            <a:rect l="l" t="t" r="r" b="b"/>
            <a:pathLst>
              <a:path w="3071030" h="5804353">
                <a:moveTo>
                  <a:pt x="0" y="0"/>
                </a:moveTo>
                <a:lnTo>
                  <a:pt x="3071030" y="0"/>
                </a:lnTo>
                <a:lnTo>
                  <a:pt x="3071030" y="5804352"/>
                </a:lnTo>
                <a:lnTo>
                  <a:pt x="0" y="58043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27628" y="539744"/>
            <a:ext cx="10882348" cy="2206637"/>
          </a:xfrm>
          <a:prstGeom prst="rect">
            <a:avLst/>
          </a:prstGeom>
        </p:spPr>
        <p:txBody>
          <a:bodyPr lIns="0" tIns="0" rIns="0" bIns="0" rtlCol="0" anchor="t">
            <a:spAutoFit/>
          </a:bodyPr>
          <a:lstStyle/>
          <a:p>
            <a:pPr algn="ctr">
              <a:lnSpc>
                <a:spcPts val="8879"/>
              </a:lnSpc>
            </a:pPr>
            <a:r>
              <a:rPr lang="en-US" sz="6342" b="1">
                <a:solidFill>
                  <a:srgbClr val="0C3571"/>
                </a:solidFill>
                <a:latin typeface="Anantason Bold"/>
                <a:ea typeface="Anantason Bold"/>
                <a:cs typeface="Anantason Bold"/>
                <a:sym typeface="Anantason Bold"/>
              </a:rPr>
              <a:t>CLAUSE 2(O) - “FIXED TERM EMPLOYMENT”</a:t>
            </a:r>
          </a:p>
        </p:txBody>
      </p:sp>
      <p:sp>
        <p:nvSpPr>
          <p:cNvPr id="9" name="TextBox 9"/>
          <p:cNvSpPr txBox="1"/>
          <p:nvPr/>
        </p:nvSpPr>
        <p:spPr>
          <a:xfrm>
            <a:off x="1771366" y="3140505"/>
            <a:ext cx="14425613" cy="4881100"/>
          </a:xfrm>
          <a:prstGeom prst="rect">
            <a:avLst/>
          </a:prstGeom>
        </p:spPr>
        <p:txBody>
          <a:bodyPr lIns="0" tIns="0" rIns="0" bIns="0" rtlCol="0" anchor="t">
            <a:spAutoFit/>
          </a:bodyPr>
          <a:lstStyle/>
          <a:p>
            <a:pPr algn="just">
              <a:lnSpc>
                <a:spcPts val="5548"/>
              </a:lnSpc>
            </a:pPr>
            <a:r>
              <a:rPr lang="en-US" sz="3962">
                <a:solidFill>
                  <a:srgbClr val="0C3571"/>
                </a:solidFill>
                <a:latin typeface="Cloud"/>
                <a:ea typeface="Cloud"/>
                <a:cs typeface="Cloud"/>
                <a:sym typeface="Cloud"/>
              </a:rPr>
              <a:t>Providing for engagement for a fixed period but ensuring hours of work, wages, allowances and other benefits not less than that of a permanent workman doing same or similar work. Also eligible for proportionate statutory benefits without applying qualifying period of employment required in the statute and gratuity if he renders service for a period of one year. (For us in M.P., it is not new.)</a:t>
            </a:r>
          </a:p>
        </p:txBody>
      </p:sp>
      <p:grpSp>
        <p:nvGrpSpPr>
          <p:cNvPr id="10" name="Group 10"/>
          <p:cNvGrpSpPr/>
          <p:nvPr/>
        </p:nvGrpSpPr>
        <p:grpSpPr>
          <a:xfrm>
            <a:off x="14162141" y="8868839"/>
            <a:ext cx="3808810" cy="1095033"/>
            <a:chOff x="0" y="0"/>
            <a:chExt cx="5078414" cy="1460044"/>
          </a:xfrm>
        </p:grpSpPr>
        <p:sp>
          <p:nvSpPr>
            <p:cNvPr id="11" name="Freeform 11"/>
            <p:cNvSpPr/>
            <p:nvPr/>
          </p:nvSpPr>
          <p:spPr>
            <a:xfrm>
              <a:off x="0" y="0"/>
              <a:ext cx="5078414" cy="1460044"/>
            </a:xfrm>
            <a:custGeom>
              <a:avLst/>
              <a:gdLst/>
              <a:ahLst/>
              <a:cxnLst/>
              <a:rect l="l" t="t" r="r" b="b"/>
              <a:pathLst>
                <a:path w="5078414" h="1460044">
                  <a:moveTo>
                    <a:pt x="0" y="0"/>
                  </a:moveTo>
                  <a:lnTo>
                    <a:pt x="5078414" y="0"/>
                  </a:lnTo>
                  <a:lnTo>
                    <a:pt x="5078414" y="1460044"/>
                  </a:lnTo>
                  <a:lnTo>
                    <a:pt x="0" y="14600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499784" y="72114"/>
              <a:ext cx="4078846" cy="897368"/>
            </a:xfrm>
            <a:prstGeom prst="rect">
              <a:avLst/>
            </a:prstGeom>
          </p:spPr>
          <p:txBody>
            <a:bodyPr lIns="0" tIns="0" rIns="0" bIns="0" rtlCol="0" anchor="t">
              <a:spAutoFit/>
            </a:bodyPr>
            <a:lstStyle/>
            <a:p>
              <a:pPr algn="l">
                <a:lnSpc>
                  <a:spcPts val="1179"/>
                </a:lnSpc>
              </a:pPr>
              <a:r>
                <a:rPr lang="en-US" sz="1572">
                  <a:solidFill>
                    <a:srgbClr val="FFFFFF"/>
                  </a:solidFill>
                  <a:latin typeface="Higuen Elegant Serif"/>
                  <a:ea typeface="Higuen Elegant Serif"/>
                  <a:cs typeface="Higuen Elegant Serif"/>
                  <a:sym typeface="Higuen Elegant Serif"/>
                </a:rPr>
                <a:t>PATWARDHAN LAW ASSOCIATES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3564</Words>
  <Application>Microsoft Office PowerPoint</Application>
  <PresentationFormat>Custom</PresentationFormat>
  <Paragraphs>391</Paragraphs>
  <Slides>64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Cambria Math</vt:lpstr>
      <vt:lpstr>Higuen Elegant Serif</vt:lpstr>
      <vt:lpstr>Arial</vt:lpstr>
      <vt:lpstr>Calibri</vt:lpstr>
      <vt:lpstr>Anantason Bold</vt:lpstr>
      <vt:lpstr>Cloud</vt:lpstr>
      <vt:lpstr>Cloud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Futuristic Presentation</dc:title>
  <cp:lastModifiedBy>VSMPRS</cp:lastModifiedBy>
  <cp:revision>3</cp:revision>
  <dcterms:created xsi:type="dcterms:W3CDTF">2006-08-16T00:00:00Z</dcterms:created>
  <dcterms:modified xsi:type="dcterms:W3CDTF">2025-12-19T07:17:45Z</dcterms:modified>
  <dc:identifier>DAG554hUa7o</dc:identifier>
</cp:coreProperties>
</file>